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57"/>
  </p:notesMasterIdLst>
  <p:handoutMasterIdLst>
    <p:handoutMasterId r:id="rId58"/>
  </p:handoutMasterIdLst>
  <p:sldIdLst>
    <p:sldId id="1779" r:id="rId7"/>
    <p:sldId id="1829" r:id="rId8"/>
    <p:sldId id="1811" r:id="rId9"/>
    <p:sldId id="1828" r:id="rId10"/>
    <p:sldId id="1835" r:id="rId11"/>
    <p:sldId id="1836" r:id="rId12"/>
    <p:sldId id="1816" r:id="rId13"/>
    <p:sldId id="2000" r:id="rId14"/>
    <p:sldId id="1982" r:id="rId15"/>
    <p:sldId id="2062" r:id="rId16"/>
    <p:sldId id="1833" r:id="rId17"/>
    <p:sldId id="1818" r:id="rId18"/>
    <p:sldId id="1875" r:id="rId19"/>
    <p:sldId id="1819" r:id="rId20"/>
    <p:sldId id="1837" r:id="rId21"/>
    <p:sldId id="1868" r:id="rId22"/>
    <p:sldId id="1871" r:id="rId23"/>
    <p:sldId id="1857" r:id="rId24"/>
    <p:sldId id="1876" r:id="rId25"/>
    <p:sldId id="1820" r:id="rId26"/>
    <p:sldId id="1838" r:id="rId27"/>
    <p:sldId id="1845" r:id="rId28"/>
    <p:sldId id="1843" r:id="rId29"/>
    <p:sldId id="1844" r:id="rId30"/>
    <p:sldId id="1846" r:id="rId31"/>
    <p:sldId id="1848" r:id="rId32"/>
    <p:sldId id="1847" r:id="rId33"/>
    <p:sldId id="1849" r:id="rId34"/>
    <p:sldId id="1850" r:id="rId35"/>
    <p:sldId id="1851" r:id="rId36"/>
    <p:sldId id="1852" r:id="rId37"/>
    <p:sldId id="1853" r:id="rId38"/>
    <p:sldId id="1877" r:id="rId39"/>
    <p:sldId id="1821" r:id="rId40"/>
    <p:sldId id="1839" r:id="rId41"/>
    <p:sldId id="1872" r:id="rId42"/>
    <p:sldId id="1873" r:id="rId43"/>
    <p:sldId id="1874" r:id="rId44"/>
    <p:sldId id="1856" r:id="rId45"/>
    <p:sldId id="1878" r:id="rId46"/>
    <p:sldId id="1841" r:id="rId47"/>
    <p:sldId id="1858" r:id="rId48"/>
    <p:sldId id="1859" r:id="rId49"/>
    <p:sldId id="1862" r:id="rId50"/>
    <p:sldId id="1864" r:id="rId51"/>
    <p:sldId id="1879" r:id="rId52"/>
    <p:sldId id="1842" r:id="rId53"/>
    <p:sldId id="2061" r:id="rId54"/>
    <p:sldId id="680" r:id="rId55"/>
    <p:sldId id="1861" r:id="rId56"/>
  </p:sldIdLst>
  <p:sldSz cx="12196763" cy="6858000"/>
  <p:notesSz cx="6805613" cy="9939338"/>
  <p:custDataLst>
    <p:tags r:id="rId5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0" autoAdjust="0"/>
    <p:restoredTop sz="96291" autoAdjust="0"/>
  </p:normalViewPr>
  <p:slideViewPr>
    <p:cSldViewPr showGuides="1">
      <p:cViewPr varScale="1">
        <p:scale>
          <a:sx n="122" d="100"/>
          <a:sy n="122" d="100"/>
        </p:scale>
        <p:origin x="360" y="20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gs" Target="tags/tag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2023/2/1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2/1/23 11:21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905641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12434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1.png"/><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10.xml"/><Relationship Id="rId5" Type="http://schemas.openxmlformats.org/officeDocument/2006/relationships/image" Target="../media/image460.png"/><Relationship Id="rId4" Type="http://schemas.openxmlformats.org/officeDocument/2006/relationships/image" Target="../media/image450.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模型转换与优化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48072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计算图优化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5E9D5-DF62-C54F-A06F-8DE596D9C648}"/>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43897EA3-9D7A-4C40-97DF-9303840B03B0}"/>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为什么</a:t>
            </a:r>
            <a:r>
              <a:rPr lang="en-US" altLang="zh-CN" dirty="0">
                <a:latin typeface="Gill Sans MT" panose="020B0502020104020203" pitchFamily="34" charset="0"/>
              </a:rPr>
              <a:t>AI</a:t>
            </a:r>
            <a:r>
              <a:rPr lang="zh-CN" altLang="en-US" dirty="0">
                <a:latin typeface="Gill Sans MT" panose="020B0502020104020203" pitchFamily="34" charset="0"/>
              </a:rPr>
              <a:t>框架或者</a:t>
            </a:r>
            <a:r>
              <a:rPr lang="en-US" altLang="zh-CN" dirty="0">
                <a:latin typeface="Gill Sans MT" panose="020B0502020104020203" pitchFamily="34" charset="0"/>
              </a:rPr>
              <a:t>AI</a:t>
            </a:r>
            <a:r>
              <a:rPr lang="zh-CN" altLang="en-US" dirty="0">
                <a:latin typeface="Gill Sans MT" panose="020B0502020104020203" pitchFamily="34" charset="0"/>
              </a:rPr>
              <a:t>编译器的图优化采用基于规则树或者特殊</a:t>
            </a:r>
            <a:r>
              <a:rPr lang="en-US" altLang="zh-CN" dirty="0">
                <a:latin typeface="Gill Sans MT" panose="020B0502020104020203" pitchFamily="34" charset="0"/>
              </a:rPr>
              <a:t>IR</a:t>
            </a:r>
            <a:r>
              <a:rPr lang="zh-CN" altLang="en-US" dirty="0">
                <a:latin typeface="Gill Sans MT" panose="020B0502020104020203" pitchFamily="34" charset="0"/>
              </a:rPr>
              <a:t>树的方式进行优化融合，</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而推理引擎的图优化采用 </a:t>
            </a:r>
            <a:r>
              <a:rPr lang="en-US" altLang="zh-CN" dirty="0">
                <a:latin typeface="Gill Sans MT" panose="020B0502020104020203" pitchFamily="34" charset="0"/>
              </a:rPr>
              <a:t>Hard</a:t>
            </a:r>
            <a:r>
              <a:rPr lang="zh-CN" altLang="en-US" dirty="0">
                <a:latin typeface="Gill Sans MT" panose="020B0502020104020203" pitchFamily="34" charset="0"/>
              </a:rPr>
              <a:t> </a:t>
            </a:r>
            <a:r>
              <a:rPr lang="en-US" altLang="zh-CN" dirty="0">
                <a:latin typeface="Gill Sans MT" panose="020B0502020104020203" pitchFamily="34" charset="0"/>
              </a:rPr>
              <a:t>Code</a:t>
            </a:r>
            <a:r>
              <a:rPr lang="zh-CN" altLang="en-US" dirty="0">
                <a:latin typeface="Gill Sans MT" panose="020B0502020104020203" pitchFamily="34" charset="0"/>
              </a:rPr>
              <a:t> 或者模板匹配呢？</a:t>
            </a:r>
            <a:endParaRPr lang="en-US" altLang="zh-CN" dirty="0">
              <a:latin typeface="Gill Sans MT" panose="020B0502020104020203" pitchFamily="34" charset="0"/>
            </a:endParaRPr>
          </a:p>
        </p:txBody>
      </p:sp>
      <p:pic>
        <p:nvPicPr>
          <p:cNvPr id="8" name="图片 7">
            <a:extLst>
              <a:ext uri="{FF2B5EF4-FFF2-40B4-BE49-F238E27FC236}">
                <a16:creationId xmlns:a16="http://schemas.microsoft.com/office/drawing/2014/main" id="{62E81BEF-EAB6-5E4B-A4ED-D7ADDA391A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8012" y="3416891"/>
            <a:ext cx="3439096" cy="2732657"/>
          </a:xfrm>
          <a:prstGeom prst="rect">
            <a:avLst/>
          </a:prstGeom>
        </p:spPr>
      </p:pic>
    </p:spTree>
    <p:extLst>
      <p:ext uri="{BB962C8B-B14F-4D97-AF65-F5344CB8AC3E}">
        <p14:creationId xmlns:p14="http://schemas.microsoft.com/office/powerpoint/2010/main" val="1101217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计算图优化</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详解 </a:t>
            </a:r>
            <a:r>
              <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(I)</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09772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34B4B80-C759-634B-A9C1-32A8D5BE47F0}"/>
              </a:ext>
            </a:extLst>
          </p:cNvPr>
          <p:cNvSpPr>
            <a:spLocks noGrp="1"/>
          </p:cNvSpPr>
          <p:nvPr>
            <p:ph type="title"/>
          </p:nvPr>
        </p:nvSpPr>
        <p:spPr>
          <a:xfrm>
            <a:off x="1201837" y="679570"/>
            <a:ext cx="10385271" cy="589190"/>
          </a:xfrm>
        </p:spPr>
        <p:txBody>
          <a:bodyPr/>
          <a:lstStyle/>
          <a:p>
            <a:r>
              <a:rPr lang="en-US" altLang="zh-CN" dirty="0"/>
              <a:t>Basic Graph Optimizations</a:t>
            </a:r>
            <a:r>
              <a:rPr lang="zh-CN" altLang="en-US" dirty="0"/>
              <a:t> 基础图优化</a:t>
            </a:r>
          </a:p>
        </p:txBody>
      </p:sp>
      <p:sp>
        <p:nvSpPr>
          <p:cNvPr id="6" name="内容占位符 5">
            <a:extLst>
              <a:ext uri="{FF2B5EF4-FFF2-40B4-BE49-F238E27FC236}">
                <a16:creationId xmlns:a16="http://schemas.microsoft.com/office/drawing/2014/main" id="{710D1618-40C3-5F40-9D9C-2E01767AC704}"/>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These are semantics-preserving graph rewrites which remove redundant nodes and redundant computation. They run before graph partitioning and thus apply to all the execution providers.</a:t>
            </a:r>
            <a:r>
              <a:rPr lang="zh-CN" altLang="en-US" dirty="0">
                <a:latin typeface="Gill Sans MT" panose="020B0502020104020203" pitchFamily="34" charset="0"/>
              </a:rPr>
              <a:t> 基础</a:t>
            </a:r>
            <a:r>
              <a:rPr lang="zh-CN" altLang="en-US" dirty="0"/>
              <a:t>优化涵盖了所有保留语义的修改，如常量折叠、冗余节点消除和有限数量的节点融合。</a:t>
            </a:r>
            <a:endParaRPr lang="en-US" altLang="zh-CN" dirty="0"/>
          </a:p>
          <a:p>
            <a:pPr>
              <a:lnSpc>
                <a:spcPct val="150000"/>
              </a:lnSpc>
            </a:pPr>
            <a:endParaRPr lang="en-US" altLang="zh-CN" dirty="0"/>
          </a:p>
          <a:p>
            <a:pPr marL="671513" indent="-401638">
              <a:lnSpc>
                <a:spcPct val="150000"/>
              </a:lnSpc>
              <a:buFont typeface="+mj-lt"/>
              <a:buAutoNum type="arabicPeriod"/>
            </a:pPr>
            <a:r>
              <a:rPr lang="en-US" altLang="zh-CN" dirty="0">
                <a:latin typeface="Gill Sans MT" panose="020B0502020104020203" pitchFamily="34" charset="0"/>
              </a:rPr>
              <a:t>Constant folding</a:t>
            </a:r>
            <a:r>
              <a:rPr lang="zh-CN" altLang="en-US" dirty="0">
                <a:latin typeface="Gill Sans MT" panose="020B0502020104020203" pitchFamily="34" charset="0"/>
              </a:rPr>
              <a:t> 常量折叠</a:t>
            </a:r>
            <a:endParaRPr lang="en-US" altLang="zh-CN" dirty="0">
              <a:latin typeface="Gill Sans MT" panose="020B0502020104020203" pitchFamily="34" charset="0"/>
            </a:endParaRPr>
          </a:p>
          <a:p>
            <a:pPr marL="671513" indent="-401638">
              <a:lnSpc>
                <a:spcPct val="150000"/>
              </a:lnSpc>
              <a:buFont typeface="+mj-lt"/>
              <a:buAutoNum type="arabicPeriod"/>
            </a:pPr>
            <a:r>
              <a:rPr lang="en-US" altLang="zh-CN" dirty="0">
                <a:latin typeface="Gill Sans MT" panose="020B0502020104020203" pitchFamily="34" charset="0"/>
              </a:rPr>
              <a:t>Redundant eliminations</a:t>
            </a:r>
            <a:r>
              <a:rPr lang="zh-CN" altLang="en-US" dirty="0">
                <a:latin typeface="Gill Sans MT" panose="020B0502020104020203" pitchFamily="34" charset="0"/>
              </a:rPr>
              <a:t> 冗余节点消除</a:t>
            </a:r>
            <a:endParaRPr lang="en-US" altLang="zh-CN" dirty="0">
              <a:latin typeface="Gill Sans MT" panose="020B0502020104020203" pitchFamily="34" charset="0"/>
            </a:endParaRPr>
          </a:p>
          <a:p>
            <a:pPr marL="671513" indent="-401638">
              <a:lnSpc>
                <a:spcPct val="150000"/>
              </a:lnSpc>
              <a:buFont typeface="+mj-lt"/>
              <a:buAutoNum type="arabicPeriod"/>
            </a:pPr>
            <a:r>
              <a:rPr lang="en-US" altLang="zh-CN" dirty="0">
                <a:latin typeface="Gill Sans MT" panose="020B0502020104020203" pitchFamily="34" charset="0"/>
              </a:rPr>
              <a:t>Operation</a:t>
            </a:r>
            <a:r>
              <a:rPr lang="zh-CN" altLang="en-US" dirty="0">
                <a:latin typeface="Gill Sans MT" panose="020B0502020104020203" pitchFamily="34" charset="0"/>
              </a:rPr>
              <a:t> </a:t>
            </a:r>
            <a:r>
              <a:rPr lang="en-US" altLang="zh-CN" dirty="0">
                <a:latin typeface="Gill Sans MT" panose="020B0502020104020203" pitchFamily="34" charset="0"/>
              </a:rPr>
              <a:t>fusion</a:t>
            </a:r>
            <a:r>
              <a:rPr lang="zh-CN" altLang="en-US" dirty="0">
                <a:latin typeface="Gill Sans MT" panose="020B0502020104020203" pitchFamily="34" charset="0"/>
              </a:rPr>
              <a:t> 算子融合</a:t>
            </a:r>
            <a:endParaRPr lang="en-US" altLang="zh-CN" dirty="0">
              <a:latin typeface="Gill Sans MT" panose="020B0502020104020203" pitchFamily="34" charset="0"/>
            </a:endParaRPr>
          </a:p>
          <a:p>
            <a:pPr marL="671513" indent="-401638">
              <a:lnSpc>
                <a:spcPct val="150000"/>
              </a:lnSpc>
              <a:buFont typeface="+mj-lt"/>
              <a:buAutoNum type="arabicPeriod"/>
            </a:pPr>
            <a:r>
              <a:rPr lang="en-US" altLang="zh-CN" dirty="0">
                <a:latin typeface="Gill Sans MT" panose="020B0502020104020203" pitchFamily="34" charset="0"/>
              </a:rPr>
              <a:t>Operation Replace</a:t>
            </a:r>
            <a:r>
              <a:rPr lang="zh-CN" altLang="en-US" dirty="0">
                <a:latin typeface="Gill Sans MT" panose="020B0502020104020203" pitchFamily="34" charset="0"/>
              </a:rPr>
              <a:t> 算子替换</a:t>
            </a:r>
            <a:endParaRPr lang="en-US" altLang="zh-CN" dirty="0">
              <a:latin typeface="Gill Sans MT" panose="020B0502020104020203" pitchFamily="34" charset="0"/>
            </a:endParaRPr>
          </a:p>
          <a:p>
            <a:pPr marL="671513" indent="-401638">
              <a:lnSpc>
                <a:spcPct val="150000"/>
              </a:lnSpc>
              <a:buFont typeface="+mj-lt"/>
              <a:buAutoNum type="arabicPeriod"/>
            </a:pPr>
            <a:r>
              <a:rPr lang="en-US" altLang="zh-CN" dirty="0">
                <a:latin typeface="Gill Sans MT" panose="020B0502020104020203" pitchFamily="34" charset="0"/>
              </a:rPr>
              <a:t>Operation Forward</a:t>
            </a:r>
            <a:r>
              <a:rPr lang="zh-CN" altLang="en-US" dirty="0">
                <a:latin typeface="Gill Sans MT" panose="020B0502020104020203" pitchFamily="34" charset="0"/>
              </a:rPr>
              <a:t> 算子前移</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B854F137-D14A-4744-9E2E-08257DE3B929}"/>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68387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计算图优化</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kumimoji="1"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常量折叠</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120532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73845" y="679570"/>
            <a:ext cx="10313263" cy="589190"/>
          </a:xfrm>
        </p:spPr>
        <p:txBody>
          <a:bodyPr/>
          <a:lstStyle/>
          <a:p>
            <a:r>
              <a:rPr lang="en-US" altLang="zh-CN" dirty="0"/>
              <a:t>O1:</a:t>
            </a:r>
            <a:r>
              <a:rPr lang="zh-CN" altLang="en-US" dirty="0"/>
              <a:t> </a:t>
            </a:r>
            <a:r>
              <a:rPr lang="en-US" altLang="zh-CN" dirty="0"/>
              <a:t>Constant Folding</a:t>
            </a:r>
            <a:r>
              <a:rPr lang="zh-CN" altLang="en-US" dirty="0"/>
              <a:t> 常量折叠</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Constant folding</a:t>
            </a:r>
            <a:r>
              <a:rPr lang="zh-CN" altLang="en-US" dirty="0">
                <a:latin typeface="Gill Sans MT" panose="020B0502020104020203" pitchFamily="34" charset="0"/>
              </a:rPr>
              <a:t>，常量折叠，编译器优化技术之一，通过对编译时常量或常量表达式进行计算来简化代码。</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Statically computes parts of the graph that rely only on constant initializers. This eliminates the need to compute them during runtime.</a:t>
            </a:r>
            <a:r>
              <a:rPr lang="zh-CN" altLang="en-US" dirty="0">
                <a:latin typeface="Gill Sans MT" panose="020B0502020104020203" pitchFamily="34" charset="0"/>
              </a:rPr>
              <a:t> </a:t>
            </a:r>
            <a:r>
              <a:rPr lang="zh-CN" altLang="en-US" dirty="0"/>
              <a:t>常量折叠是将计算图中可以预先可以确定输出值的节点替换成常量，并对计算图进行一些结构简化的操作。</a:t>
            </a:r>
            <a:endParaRPr kumimoji="1" lang="zh-CN" altLang="en-US" dirty="0"/>
          </a:p>
        </p:txBody>
      </p:sp>
      <p:sp>
        <p:nvSpPr>
          <p:cNvPr id="5" name="椭圆 4">
            <a:extLst>
              <a:ext uri="{FF2B5EF4-FFF2-40B4-BE49-F238E27FC236}">
                <a16:creationId xmlns:a16="http://schemas.microsoft.com/office/drawing/2014/main" id="{B4A2C5CD-2407-A240-BEAB-E183B2BCE24C}"/>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1446941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73845" y="679570"/>
            <a:ext cx="10313263" cy="589190"/>
          </a:xfrm>
        </p:spPr>
        <p:txBody>
          <a:bodyPr/>
          <a:lstStyle/>
          <a:p>
            <a:r>
              <a:rPr lang="en-US" altLang="zh-CN" dirty="0"/>
              <a:t>O1:</a:t>
            </a:r>
            <a:r>
              <a:rPr lang="zh-CN" altLang="en-US" dirty="0"/>
              <a:t> </a:t>
            </a:r>
            <a:r>
              <a:rPr lang="en-US" altLang="zh-CN" dirty="0"/>
              <a:t>Constant Folding</a:t>
            </a:r>
            <a:r>
              <a:rPr lang="zh-CN" altLang="en-US" dirty="0"/>
              <a:t> 常量折叠</a:t>
            </a:r>
          </a:p>
        </p:txBody>
      </p:sp>
      <p:sp>
        <p:nvSpPr>
          <p:cNvPr id="5" name="椭圆 4">
            <a:extLst>
              <a:ext uri="{FF2B5EF4-FFF2-40B4-BE49-F238E27FC236}">
                <a16:creationId xmlns:a16="http://schemas.microsoft.com/office/drawing/2014/main" id="{E451A77B-8496-6445-B856-235FF5E042EC}"/>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6" name="表格 5">
            <a:extLst>
              <a:ext uri="{FF2B5EF4-FFF2-40B4-BE49-F238E27FC236}">
                <a16:creationId xmlns:a16="http://schemas.microsoft.com/office/drawing/2014/main" id="{697EEED2-1D84-324B-9298-492CFA4225FB}"/>
              </a:ext>
            </a:extLst>
          </p:cNvPr>
          <p:cNvGraphicFramePr>
            <a:graphicFrameLocks noGrp="1"/>
          </p:cNvGraphicFramePr>
          <p:nvPr>
            <p:extLst>
              <p:ext uri="{D42A27DB-BD31-4B8C-83A1-F6EECF244321}">
                <p14:modId xmlns:p14="http://schemas.microsoft.com/office/powerpoint/2010/main" val="4237191376"/>
              </p:ext>
            </p:extLst>
          </p:nvPr>
        </p:nvGraphicFramePr>
        <p:xfrm>
          <a:off x="572206" y="1484784"/>
          <a:ext cx="11009034" cy="4392489"/>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1464163">
                <a:tc>
                  <a:txBody>
                    <a:bodyPr/>
                    <a:lstStyle/>
                    <a:p>
                      <a:pPr algn="l"/>
                      <a:r>
                        <a:rPr lang="en-US" altLang="zh-CN" sz="1600" b="0" kern="1200" dirty="0">
                          <a:solidFill>
                            <a:srgbClr val="374154"/>
                          </a:solidFill>
                          <a:effectLst/>
                          <a:latin typeface="Gill Sans MT" panose="020B0502020104020203" pitchFamily="34" charset="0"/>
                          <a:ea typeface="+mj-ea"/>
                        </a:rPr>
                        <a:t>Constant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Folding</a:t>
                      </a:r>
                      <a:endParaRPr lang="zh-CN" altLang="en-US" sz="1600" b="0" dirty="0">
                        <a:solidFill>
                          <a:srgbClr val="374154"/>
                        </a:solidFill>
                        <a:latin typeface="Gill Sans MT" panose="020B0502020104020203" pitchFamily="34" charset="0"/>
                        <a:ea typeface="+mj-ea"/>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 折叠</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常量折叠，如果一个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所有输入都是常量 </a:t>
                      </a:r>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，可以先计算好结果</a:t>
                      </a:r>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 代替该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，而不用每次都在推理阶段都计算一遍</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1464163">
                <a:tc>
                  <a:txBody>
                    <a:bodyPr/>
                    <a:lstStyle/>
                    <a:p>
                      <a:pPr algn="l"/>
                      <a:r>
                        <a:rPr lang="en-US" altLang="zh-CN" sz="1600" b="0" kern="1200" dirty="0">
                          <a:solidFill>
                            <a:srgbClr val="374154"/>
                          </a:solidFill>
                          <a:effectLst/>
                          <a:latin typeface="Gill Sans MT" panose="020B0502020104020203" pitchFamily="34" charset="0"/>
                          <a:ea typeface="+mj-ea"/>
                        </a:rPr>
                        <a:t>Fold</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n-ea"/>
                          <a:cs typeface="+mn-cs"/>
                        </a:rPr>
                        <a:t>Const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To</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j-ea"/>
                        </a:rPr>
                        <a:t>ExpandDims</a:t>
                      </a:r>
                      <a:endParaRPr lang="zh-CN" altLang="en-US" sz="1600" b="0" dirty="0">
                        <a:solidFill>
                          <a:srgbClr val="374154"/>
                        </a:solidFill>
                        <a:latin typeface="Gill Sans MT" panose="020B0502020104020203" pitchFamily="34" charset="0"/>
                        <a:ea typeface="+mj-ea"/>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ExpandDims</a:t>
                      </a:r>
                      <a:r>
                        <a:rPr lang="zh-CN" altLang="en-US" sz="1600" b="0" kern="1200" dirty="0">
                          <a:solidFill>
                            <a:srgbClr val="374154"/>
                          </a:solidFill>
                          <a:effectLst/>
                          <a:latin typeface="Gill Sans MT" panose="020B0502020104020203" pitchFamily="34" charset="0"/>
                          <a:ea typeface="+mn-ea"/>
                          <a:cs typeface="+mn-cs"/>
                        </a:rPr>
                        <a:t> 折叠</a:t>
                      </a:r>
                      <a:endParaRPr lang="zh-CN" altLang="en-US" sz="1600" b="0" kern="1200" dirty="0">
                        <a:solidFill>
                          <a:srgbClr val="374154"/>
                        </a:solidFill>
                        <a:effectLst/>
                        <a:latin typeface="Gill Sans MT" panose="020B0502020104020203" pitchFamily="34" charset="0"/>
                        <a:ea typeface="+mj-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ExpandDims</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指定维度的输入是常量 </a:t>
                      </a:r>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，则把这个维度以参数的形式折叠到 </a:t>
                      </a:r>
                      <a:r>
                        <a:rPr lang="en-US" altLang="zh-CN" sz="1600" b="0" kern="1200" dirty="0">
                          <a:solidFill>
                            <a:srgbClr val="374154"/>
                          </a:solidFill>
                          <a:effectLst/>
                          <a:latin typeface="Gill Sans MT" panose="020B0502020104020203" pitchFamily="34" charset="0"/>
                          <a:ea typeface="+mj-ea"/>
                          <a:cs typeface="+mn-cs"/>
                        </a:rPr>
                        <a:t>ExpandDims</a:t>
                      </a:r>
                      <a:r>
                        <a:rPr lang="zh-CN" altLang="en-US" sz="1600" b="0" kern="1200" dirty="0">
                          <a:solidFill>
                            <a:srgbClr val="374154"/>
                          </a:solidFill>
                          <a:effectLst/>
                          <a:latin typeface="Gill Sans MT" panose="020B0502020104020203" pitchFamily="34" charset="0"/>
                          <a:ea typeface="+mj-ea"/>
                          <a:cs typeface="+mn-cs"/>
                        </a:rPr>
                        <a:t> 算子中</a:t>
                      </a:r>
                      <a:endParaRPr lang="en-US" altLang="zh-CN" sz="1600" b="0" kern="1200" dirty="0">
                        <a:solidFill>
                          <a:srgbClr val="374154"/>
                        </a:solidFill>
                        <a:effectLst/>
                        <a:latin typeface="Gill Sans MT" panose="020B0502020104020203" pitchFamily="34" charset="0"/>
                        <a:ea typeface="+mj-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2675513"/>
                  </a:ext>
                </a:extLst>
              </a:tr>
              <a:tr h="1464163">
                <a:tc>
                  <a:txBody>
                    <a:bodyPr/>
                    <a:lstStyle/>
                    <a:p>
                      <a:pPr algn="l"/>
                      <a:r>
                        <a:rPr lang="en-US" altLang="zh-CN" sz="1600" b="0" kern="1200" dirty="0">
                          <a:solidFill>
                            <a:srgbClr val="374154"/>
                          </a:solidFill>
                          <a:effectLst/>
                          <a:latin typeface="Gill Sans MT" panose="020B0502020104020203" pitchFamily="34" charset="0"/>
                          <a:ea typeface="+mj-ea"/>
                        </a:rPr>
                        <a:t>Fuse</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Const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To</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Binary</a:t>
                      </a:r>
                      <a:endParaRPr lang="zh-CN" altLang="en-US" sz="1600" b="0" dirty="0">
                        <a:solidFill>
                          <a:srgbClr val="374154"/>
                        </a:solidFill>
                        <a:latin typeface="Gill Sans MT" panose="020B0502020104020203" pitchFamily="34" charset="0"/>
                        <a:ea typeface="+mj-ea"/>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Binary</a:t>
                      </a:r>
                      <a:r>
                        <a:rPr lang="zh-CN" altLang="en-US" sz="1600" b="0" kern="1200" dirty="0">
                          <a:solidFill>
                            <a:srgbClr val="374154"/>
                          </a:solidFill>
                          <a:effectLst/>
                          <a:latin typeface="Gill Sans MT" panose="020B0502020104020203" pitchFamily="34" charset="0"/>
                          <a:ea typeface="+mn-ea"/>
                          <a:cs typeface="+mn-cs"/>
                        </a:rPr>
                        <a:t> 折叠</a:t>
                      </a:r>
                      <a:endParaRPr lang="zh-CN" altLang="en-US" sz="1600" b="0" kern="1200" dirty="0">
                        <a:solidFill>
                          <a:srgbClr val="374154"/>
                        </a:solidFill>
                        <a:effectLst/>
                        <a:latin typeface="Gill Sans MT" panose="020B0502020104020203" pitchFamily="34" charset="0"/>
                        <a:ea typeface="+mj-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Binary Op</a:t>
                      </a:r>
                      <a:r>
                        <a:rPr lang="zh-CN" altLang="en-US" sz="1600" b="0" kern="1200" dirty="0">
                          <a:solidFill>
                            <a:srgbClr val="374154"/>
                          </a:solidFill>
                          <a:effectLst/>
                          <a:latin typeface="Gill Sans MT" panose="020B0502020104020203" pitchFamily="34" charset="0"/>
                          <a:ea typeface="+mj-ea"/>
                          <a:cs typeface="+mn-cs"/>
                        </a:rPr>
                        <a:t> 第二个输入是标量 </a:t>
                      </a:r>
                      <a:r>
                        <a:rPr lang="en-US" altLang="zh-CN" sz="1600" b="0" kern="1200" dirty="0">
                          <a:solidFill>
                            <a:srgbClr val="374154"/>
                          </a:solidFill>
                          <a:effectLst/>
                          <a:latin typeface="Gill Sans MT" panose="020B0502020104020203" pitchFamily="34" charset="0"/>
                          <a:ea typeface="+mn-ea"/>
                          <a:cs typeface="+mn-cs"/>
                        </a:rPr>
                        <a:t>Const</a:t>
                      </a:r>
                      <a:r>
                        <a:rPr lang="zh-CN" altLang="en-US" sz="1600" b="0" kern="1200" dirty="0">
                          <a:solidFill>
                            <a:srgbClr val="374154"/>
                          </a:solidFill>
                          <a:effectLst/>
                          <a:latin typeface="Gill Sans MT" panose="020B0502020104020203" pitchFamily="34" charset="0"/>
                          <a:ea typeface="+mn-ea"/>
                          <a:cs typeface="+mn-cs"/>
                        </a:rPr>
                        <a:t> </a:t>
                      </a:r>
                      <a:r>
                        <a:rPr lang="zh-CN" altLang="en-US" sz="1600" b="0" kern="1200" dirty="0">
                          <a:solidFill>
                            <a:srgbClr val="374154"/>
                          </a:solidFill>
                          <a:effectLst/>
                          <a:latin typeface="Gill Sans MT" panose="020B0502020104020203" pitchFamily="34" charset="0"/>
                          <a:ea typeface="+mj-ea"/>
                          <a:cs typeface="+mn-cs"/>
                        </a:rPr>
                        <a:t>，把这个标量以参数的形式折叠到 </a:t>
                      </a:r>
                      <a:r>
                        <a:rPr lang="en-US" altLang="zh-CN" sz="1600" b="0" kern="1200" dirty="0">
                          <a:solidFill>
                            <a:srgbClr val="374154"/>
                          </a:solidFill>
                          <a:effectLst/>
                          <a:latin typeface="Gill Sans MT" panose="020B0502020104020203" pitchFamily="34" charset="0"/>
                          <a:ea typeface="+mj-ea"/>
                          <a:cs typeface="+mn-cs"/>
                        </a:rPr>
                        <a:t>Binary Op</a:t>
                      </a:r>
                      <a:r>
                        <a:rPr lang="zh-CN" altLang="en-US" sz="1600" b="0" kern="1200" dirty="0">
                          <a:solidFill>
                            <a:srgbClr val="374154"/>
                          </a:solidFill>
                          <a:effectLst/>
                          <a:latin typeface="Gill Sans MT" panose="020B0502020104020203" pitchFamily="34" charset="0"/>
                          <a:ea typeface="+mj-ea"/>
                          <a:cs typeface="+mn-cs"/>
                        </a:rPr>
                        <a:t> 的属性中</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bl>
          </a:graphicData>
        </a:graphic>
      </p:graphicFrame>
    </p:spTree>
    <p:extLst>
      <p:ext uri="{BB962C8B-B14F-4D97-AF65-F5344CB8AC3E}">
        <p14:creationId xmlns:p14="http://schemas.microsoft.com/office/powerpoint/2010/main" val="214488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7">
            <a:extLst>
              <a:ext uri="{FF2B5EF4-FFF2-40B4-BE49-F238E27FC236}">
                <a16:creationId xmlns:a16="http://schemas.microsoft.com/office/drawing/2014/main" id="{954A6D25-4237-1845-8EA0-019D60C98BBB}"/>
              </a:ext>
            </a:extLst>
          </p:cNvPr>
          <p:cNvSpPr>
            <a:spLocks noGrp="1"/>
          </p:cNvSpPr>
          <p:nvPr>
            <p:ph type="title"/>
          </p:nvPr>
        </p:nvSpPr>
        <p:spPr>
          <a:xfrm>
            <a:off x="1273845" y="679570"/>
            <a:ext cx="10313263" cy="589190"/>
          </a:xfrm>
        </p:spPr>
        <p:txBody>
          <a:bodyPr/>
          <a:lstStyle/>
          <a:p>
            <a:r>
              <a:rPr lang="en-US" altLang="zh-CN" dirty="0">
                <a:latin typeface="Futura Medium" panose="020B0602020204020303" pitchFamily="34" charset="-79"/>
                <a:cs typeface="Futura Medium" panose="020B0602020204020303" pitchFamily="34" charset="-79"/>
              </a:rPr>
              <a:t>O1: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Constant Folding</a:t>
            </a:r>
            <a:r>
              <a:rPr lang="zh-CN" altLang="en-US" dirty="0">
                <a:latin typeface="Futura Medium" panose="020B0602020204020303" pitchFamily="34" charset="-79"/>
                <a:cs typeface="Futura Medium" panose="020B0602020204020303" pitchFamily="34" charset="-79"/>
              </a:rPr>
              <a:t> 常量折叠</a:t>
            </a:r>
          </a:p>
        </p:txBody>
      </p:sp>
      <p:sp>
        <p:nvSpPr>
          <p:cNvPr id="12" name="内容占位符 11">
            <a:extLst>
              <a:ext uri="{FF2B5EF4-FFF2-40B4-BE49-F238E27FC236}">
                <a16:creationId xmlns:a16="http://schemas.microsoft.com/office/drawing/2014/main" id="{C01B1536-3847-054A-91D3-5214669F6939}"/>
              </a:ext>
            </a:extLst>
          </p:cNvPr>
          <p:cNvSpPr>
            <a:spLocks noGrp="1"/>
          </p:cNvSpPr>
          <p:nvPr>
            <p:ph sz="half" idx="1"/>
          </p:nvPr>
        </p:nvSpPr>
        <p:spPr>
          <a:xfrm>
            <a:off x="623635" y="1268760"/>
            <a:ext cx="10963473" cy="1080119"/>
          </a:xfrm>
        </p:spPr>
        <p:txBody>
          <a:bodyPr/>
          <a:lstStyle/>
          <a:p>
            <a:pPr>
              <a:lnSpc>
                <a:spcPct val="150000"/>
              </a:lnSpc>
            </a:pPr>
            <a:r>
              <a:rPr lang="en-US" altLang="zh-CN" b="1" kern="1200" dirty="0">
                <a:latin typeface="Gill Sans MT" panose="020B0502020104020203" pitchFamily="34" charset="0"/>
              </a:rPr>
              <a:t>Constant</a:t>
            </a:r>
            <a:r>
              <a:rPr lang="zh-CN" altLang="en-US" b="1" kern="1200" dirty="0">
                <a:latin typeface="Gill Sans MT" panose="020B0502020104020203" pitchFamily="34" charset="0"/>
              </a:rPr>
              <a:t> </a:t>
            </a:r>
            <a:r>
              <a:rPr lang="en-US" altLang="zh-CN" b="1" kern="1200" dirty="0">
                <a:latin typeface="Gill Sans MT" panose="020B0502020104020203" pitchFamily="34" charset="0"/>
              </a:rPr>
              <a:t>Folding</a:t>
            </a:r>
            <a:r>
              <a:rPr lang="zh-CN" altLang="en-US" b="1" kern="1200" dirty="0">
                <a:latin typeface="Gill Sans MT" panose="020B0502020104020203" pitchFamily="34" charset="0"/>
              </a:rPr>
              <a:t> 常量折叠</a:t>
            </a:r>
            <a:r>
              <a:rPr lang="zh-CN" altLang="en-US" kern="1200" dirty="0">
                <a:latin typeface="Gill Sans MT" panose="020B0502020104020203" pitchFamily="34" charset="0"/>
              </a:rPr>
              <a:t>：如果一个 </a:t>
            </a:r>
            <a:r>
              <a:rPr lang="en-US" altLang="zh-CN" kern="1200" dirty="0">
                <a:latin typeface="Gill Sans MT" panose="020B0502020104020203" pitchFamily="34" charset="0"/>
              </a:rPr>
              <a:t>Op</a:t>
            </a:r>
            <a:r>
              <a:rPr lang="zh-CN" altLang="en-US" kern="1200" dirty="0">
                <a:latin typeface="Gill Sans MT" panose="020B0502020104020203" pitchFamily="34" charset="0"/>
              </a:rPr>
              <a:t> 所有输入都是常量 </a:t>
            </a:r>
            <a:r>
              <a:rPr lang="en-US" altLang="zh-CN" kern="1200" dirty="0">
                <a:latin typeface="Gill Sans MT" panose="020B0502020104020203" pitchFamily="34" charset="0"/>
              </a:rPr>
              <a:t>Const</a:t>
            </a:r>
            <a:r>
              <a:rPr lang="zh-CN" altLang="en-US" kern="1200" dirty="0">
                <a:latin typeface="Gill Sans MT" panose="020B0502020104020203" pitchFamily="34" charset="0"/>
              </a:rPr>
              <a:t>，可以先计算好结果</a:t>
            </a:r>
            <a:r>
              <a:rPr lang="en-US" altLang="zh-CN" kern="1200" dirty="0">
                <a:latin typeface="Gill Sans MT" panose="020B0502020104020203" pitchFamily="34" charset="0"/>
              </a:rPr>
              <a:t>Const</a:t>
            </a:r>
            <a:r>
              <a:rPr lang="zh-CN" altLang="en-US" kern="1200" dirty="0">
                <a:latin typeface="Gill Sans MT" panose="020B0502020104020203" pitchFamily="34" charset="0"/>
              </a:rPr>
              <a:t> 代替该 </a:t>
            </a:r>
            <a:r>
              <a:rPr lang="en-US" altLang="zh-CN" kern="1200" dirty="0">
                <a:latin typeface="Gill Sans MT" panose="020B0502020104020203" pitchFamily="34" charset="0"/>
              </a:rPr>
              <a:t>Op</a:t>
            </a:r>
            <a:r>
              <a:rPr lang="zh-CN" altLang="en-US" kern="1200" dirty="0">
                <a:latin typeface="Gill Sans MT" panose="020B0502020104020203" pitchFamily="34" charset="0"/>
              </a:rPr>
              <a:t>，而不用每次都在推理阶段都计算一遍。</a:t>
            </a:r>
          </a:p>
        </p:txBody>
      </p:sp>
      <p:sp>
        <p:nvSpPr>
          <p:cNvPr id="8" name="椭圆 7">
            <a:extLst>
              <a:ext uri="{FF2B5EF4-FFF2-40B4-BE49-F238E27FC236}">
                <a16:creationId xmlns:a16="http://schemas.microsoft.com/office/drawing/2014/main" id="{E7518040-1CE6-0940-B4A8-09E9E1ECC4C3}"/>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10" name="图片 9">
            <a:extLst>
              <a:ext uri="{FF2B5EF4-FFF2-40B4-BE49-F238E27FC236}">
                <a16:creationId xmlns:a16="http://schemas.microsoft.com/office/drawing/2014/main" id="{5BA558DC-7B57-3141-8C8C-2039F351D8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5933" y="2601022"/>
            <a:ext cx="7867421" cy="3482811"/>
          </a:xfrm>
          <a:prstGeom prst="rect">
            <a:avLst/>
          </a:prstGeom>
        </p:spPr>
      </p:pic>
    </p:spTree>
    <p:extLst>
      <p:ext uri="{BB962C8B-B14F-4D97-AF65-F5344CB8AC3E}">
        <p14:creationId xmlns:p14="http://schemas.microsoft.com/office/powerpoint/2010/main" val="78015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7">
            <a:extLst>
              <a:ext uri="{FF2B5EF4-FFF2-40B4-BE49-F238E27FC236}">
                <a16:creationId xmlns:a16="http://schemas.microsoft.com/office/drawing/2014/main" id="{954A6D25-4237-1845-8EA0-019D60C98BBB}"/>
              </a:ext>
            </a:extLst>
          </p:cNvPr>
          <p:cNvSpPr>
            <a:spLocks noGrp="1"/>
          </p:cNvSpPr>
          <p:nvPr>
            <p:ph type="title"/>
          </p:nvPr>
        </p:nvSpPr>
        <p:spPr>
          <a:xfrm>
            <a:off x="1273845" y="679570"/>
            <a:ext cx="10313263" cy="589190"/>
          </a:xfrm>
        </p:spPr>
        <p:txBody>
          <a:bodyPr/>
          <a:lstStyle/>
          <a:p>
            <a:r>
              <a:rPr lang="en-US" altLang="zh-CN" dirty="0">
                <a:latin typeface="Futura Medium" panose="020B0602020204020303" pitchFamily="34" charset="-79"/>
                <a:cs typeface="Futura Medium" panose="020B0602020204020303" pitchFamily="34" charset="-79"/>
              </a:rPr>
              <a:t>O1: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Constant Folding</a:t>
            </a:r>
            <a:r>
              <a:rPr lang="zh-CN" altLang="en-US" dirty="0">
                <a:latin typeface="Futura Medium" panose="020B0602020204020303" pitchFamily="34" charset="-79"/>
                <a:cs typeface="Futura Medium" panose="020B0602020204020303" pitchFamily="34" charset="-79"/>
              </a:rPr>
              <a:t> 常量折叠</a:t>
            </a:r>
          </a:p>
        </p:txBody>
      </p:sp>
      <p:sp>
        <p:nvSpPr>
          <p:cNvPr id="12" name="内容占位符 11">
            <a:extLst>
              <a:ext uri="{FF2B5EF4-FFF2-40B4-BE49-F238E27FC236}">
                <a16:creationId xmlns:a16="http://schemas.microsoft.com/office/drawing/2014/main" id="{C01B1536-3847-054A-91D3-5214669F6939}"/>
              </a:ext>
            </a:extLst>
          </p:cNvPr>
          <p:cNvSpPr>
            <a:spLocks noGrp="1"/>
          </p:cNvSpPr>
          <p:nvPr>
            <p:ph sz="half" idx="1"/>
          </p:nvPr>
        </p:nvSpPr>
        <p:spPr>
          <a:xfrm>
            <a:off x="623635" y="1268760"/>
            <a:ext cx="10963473" cy="1080119"/>
          </a:xfrm>
        </p:spPr>
        <p:txBody>
          <a:bodyPr/>
          <a:lstStyle/>
          <a:p>
            <a:pPr>
              <a:lnSpc>
                <a:spcPct val="150000"/>
              </a:lnSpc>
            </a:pPr>
            <a:r>
              <a:rPr lang="en-US" altLang="zh-CN" b="1" kern="1200" dirty="0">
                <a:latin typeface="Gill Sans MT" panose="020B0502020104020203" pitchFamily="34" charset="0"/>
              </a:rPr>
              <a:t>ExpandDims</a:t>
            </a:r>
            <a:r>
              <a:rPr lang="zh-CN" altLang="en-US" b="1" kern="1200" dirty="0">
                <a:latin typeface="Gill Sans MT" panose="020B0502020104020203" pitchFamily="34" charset="0"/>
              </a:rPr>
              <a:t> 折叠：</a:t>
            </a:r>
            <a:r>
              <a:rPr lang="en-US" altLang="zh-CN" b="1" kern="1200" dirty="0">
                <a:latin typeface="Gill Sans MT" panose="020B0502020104020203" pitchFamily="34" charset="0"/>
              </a:rPr>
              <a:t> </a:t>
            </a:r>
            <a:r>
              <a:rPr lang="en-US" altLang="zh-CN" kern="1200" dirty="0">
                <a:latin typeface="Gill Sans MT" panose="020B0502020104020203" pitchFamily="34" charset="0"/>
              </a:rPr>
              <a:t>ExpandDims</a:t>
            </a:r>
            <a:r>
              <a:rPr lang="zh-CN" altLang="en-US" kern="1200" dirty="0">
                <a:latin typeface="Gill Sans MT" panose="020B0502020104020203" pitchFamily="34" charset="0"/>
              </a:rPr>
              <a:t> </a:t>
            </a:r>
            <a:r>
              <a:rPr lang="en-US" altLang="zh-CN" kern="1200" dirty="0">
                <a:latin typeface="Gill Sans MT" panose="020B0502020104020203" pitchFamily="34" charset="0"/>
              </a:rPr>
              <a:t>Op</a:t>
            </a:r>
            <a:r>
              <a:rPr lang="zh-CN" altLang="en-US" kern="1200" dirty="0">
                <a:latin typeface="Gill Sans MT" panose="020B0502020104020203" pitchFamily="34" charset="0"/>
              </a:rPr>
              <a:t> 指定维度的输入是常量 </a:t>
            </a:r>
            <a:r>
              <a:rPr lang="en-US" altLang="zh-CN" kern="1200" dirty="0">
                <a:latin typeface="Gill Sans MT" panose="020B0502020104020203" pitchFamily="34" charset="0"/>
              </a:rPr>
              <a:t>Const</a:t>
            </a:r>
            <a:r>
              <a:rPr lang="zh-CN" altLang="en-US" kern="1200" dirty="0">
                <a:latin typeface="Gill Sans MT" panose="020B0502020104020203" pitchFamily="34" charset="0"/>
              </a:rPr>
              <a:t>，则把这个维度以参数的形式折叠到 </a:t>
            </a:r>
            <a:r>
              <a:rPr lang="en-US" altLang="zh-CN" kern="1200" dirty="0">
                <a:latin typeface="Gill Sans MT" panose="020B0502020104020203" pitchFamily="34" charset="0"/>
              </a:rPr>
              <a:t>ExpandDims</a:t>
            </a:r>
            <a:r>
              <a:rPr lang="zh-CN" altLang="en-US" kern="1200" dirty="0">
                <a:latin typeface="Gill Sans MT" panose="020B0502020104020203" pitchFamily="34" charset="0"/>
              </a:rPr>
              <a:t> 算子中。</a:t>
            </a:r>
          </a:p>
        </p:txBody>
      </p:sp>
      <p:sp>
        <p:nvSpPr>
          <p:cNvPr id="8" name="椭圆 7">
            <a:extLst>
              <a:ext uri="{FF2B5EF4-FFF2-40B4-BE49-F238E27FC236}">
                <a16:creationId xmlns:a16="http://schemas.microsoft.com/office/drawing/2014/main" id="{E7518040-1CE6-0940-B4A8-09E9E1ECC4C3}"/>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5" name="图片 4">
            <a:extLst>
              <a:ext uri="{FF2B5EF4-FFF2-40B4-BE49-F238E27FC236}">
                <a16:creationId xmlns:a16="http://schemas.microsoft.com/office/drawing/2014/main" id="{FBACEDC0-2F67-A94C-9F05-F4F4520AC86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44923" y="2938069"/>
            <a:ext cx="8506916" cy="2801611"/>
          </a:xfrm>
          <a:prstGeom prst="rect">
            <a:avLst/>
          </a:prstGeom>
        </p:spPr>
      </p:pic>
    </p:spTree>
    <p:extLst>
      <p:ext uri="{BB962C8B-B14F-4D97-AF65-F5344CB8AC3E}">
        <p14:creationId xmlns:p14="http://schemas.microsoft.com/office/powerpoint/2010/main" val="11526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73845" y="679570"/>
            <a:ext cx="10313263" cy="589190"/>
          </a:xfrm>
        </p:spPr>
        <p:txBody>
          <a:bodyPr/>
          <a:lstStyle/>
          <a:p>
            <a:r>
              <a:rPr lang="en-US" altLang="zh-CN" dirty="0"/>
              <a:t>O1:</a:t>
            </a:r>
            <a:r>
              <a:rPr lang="zh-CN" altLang="en-US" dirty="0"/>
              <a:t> </a:t>
            </a:r>
            <a:r>
              <a:rPr lang="en-US" altLang="zh-CN" dirty="0"/>
              <a:t>Constant Folding</a:t>
            </a:r>
            <a:r>
              <a:rPr lang="zh-CN" altLang="en-US" dirty="0"/>
              <a:t> 常量折叠</a:t>
            </a:r>
          </a:p>
        </p:txBody>
      </p:sp>
      <p:sp>
        <p:nvSpPr>
          <p:cNvPr id="5" name="椭圆 4">
            <a:extLst>
              <a:ext uri="{FF2B5EF4-FFF2-40B4-BE49-F238E27FC236}">
                <a16:creationId xmlns:a16="http://schemas.microsoft.com/office/drawing/2014/main" id="{E451A77B-8496-6445-B856-235FF5E042EC}"/>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11" name="图片 10">
            <a:extLst>
              <a:ext uri="{FF2B5EF4-FFF2-40B4-BE49-F238E27FC236}">
                <a16:creationId xmlns:a16="http://schemas.microsoft.com/office/drawing/2014/main" id="{2283160B-B1C7-7545-AFC9-8C506AF786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16931" y="3068960"/>
            <a:ext cx="8362900" cy="2754182"/>
          </a:xfrm>
          <a:prstGeom prst="rect">
            <a:avLst/>
          </a:prstGeom>
        </p:spPr>
      </p:pic>
      <p:sp>
        <p:nvSpPr>
          <p:cNvPr id="13" name="内容占位符 11">
            <a:extLst>
              <a:ext uri="{FF2B5EF4-FFF2-40B4-BE49-F238E27FC236}">
                <a16:creationId xmlns:a16="http://schemas.microsoft.com/office/drawing/2014/main" id="{99F8C022-4875-854C-A3B7-04E65EB3FDCD}"/>
              </a:ext>
            </a:extLst>
          </p:cNvPr>
          <p:cNvSpPr>
            <a:spLocks noGrp="1"/>
          </p:cNvSpPr>
          <p:nvPr>
            <p:ph sz="half" idx="1"/>
          </p:nvPr>
        </p:nvSpPr>
        <p:spPr>
          <a:xfrm>
            <a:off x="623635" y="1268760"/>
            <a:ext cx="10963473" cy="1080119"/>
          </a:xfrm>
        </p:spPr>
        <p:txBody>
          <a:bodyPr/>
          <a:lstStyle/>
          <a:p>
            <a:pPr>
              <a:lnSpc>
                <a:spcPct val="150000"/>
              </a:lnSpc>
            </a:pPr>
            <a:r>
              <a:rPr lang="en-US" altLang="zh-CN" b="1" kern="1200" dirty="0">
                <a:latin typeface="Gill Sans MT" panose="020B0502020104020203" pitchFamily="34" charset="0"/>
              </a:rPr>
              <a:t>Binary</a:t>
            </a:r>
            <a:r>
              <a:rPr lang="zh-CN" altLang="en-US" b="1" kern="1200" dirty="0">
                <a:latin typeface="Gill Sans MT" panose="020B0502020104020203" pitchFamily="34" charset="0"/>
              </a:rPr>
              <a:t> 折叠：</a:t>
            </a:r>
            <a:r>
              <a:rPr lang="en-US" altLang="zh-CN" b="1" kern="1200" dirty="0">
                <a:latin typeface="Gill Sans MT" panose="020B0502020104020203" pitchFamily="34" charset="0"/>
              </a:rPr>
              <a:t> </a:t>
            </a:r>
            <a:r>
              <a:rPr lang="en-US" altLang="zh-CN" kern="1200" dirty="0">
                <a:latin typeface="Gill Sans MT" panose="020B0502020104020203" pitchFamily="34" charset="0"/>
              </a:rPr>
              <a:t>Binary Op</a:t>
            </a:r>
            <a:r>
              <a:rPr lang="zh-CN" altLang="en-US" kern="1200" dirty="0">
                <a:latin typeface="Gill Sans MT" panose="020B0502020104020203" pitchFamily="34" charset="0"/>
              </a:rPr>
              <a:t> 第二个输入是标量 </a:t>
            </a:r>
            <a:r>
              <a:rPr lang="en-US" altLang="zh-CN" kern="1200" dirty="0">
                <a:latin typeface="Gill Sans MT" panose="020B0502020104020203" pitchFamily="34" charset="0"/>
              </a:rPr>
              <a:t>Const</a:t>
            </a:r>
            <a:r>
              <a:rPr lang="zh-CN" altLang="en-US" kern="1200" dirty="0">
                <a:latin typeface="Gill Sans MT" panose="020B0502020104020203" pitchFamily="34" charset="0"/>
              </a:rPr>
              <a:t> ，把这个标量以参数的形式折叠到 </a:t>
            </a:r>
            <a:r>
              <a:rPr lang="en-US" altLang="zh-CN" kern="1200" dirty="0">
                <a:latin typeface="Gill Sans MT" panose="020B0502020104020203" pitchFamily="34" charset="0"/>
              </a:rPr>
              <a:t>Binary Op</a:t>
            </a:r>
            <a:r>
              <a:rPr lang="zh-CN" altLang="en-US" kern="1200" dirty="0">
                <a:latin typeface="Gill Sans MT" panose="020B0502020104020203" pitchFamily="34" charset="0"/>
              </a:rPr>
              <a:t> 的属性中。</a:t>
            </a:r>
          </a:p>
        </p:txBody>
      </p:sp>
    </p:spTree>
    <p:extLst>
      <p:ext uri="{BB962C8B-B14F-4D97-AF65-F5344CB8AC3E}">
        <p14:creationId xmlns:p14="http://schemas.microsoft.com/office/powerpoint/2010/main" val="4186520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计算图优化</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kumimoji="1"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冗余节点消除</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245816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738320" cy="4739402"/>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spcAft>
                <a:spcPts val="600"/>
              </a:spcAft>
              <a:buFont typeface="+mj-lt"/>
              <a:buAutoNum type="arabicPeriod"/>
            </a:pPr>
            <a:r>
              <a:rPr lang="zh-CN" altLang="en-US" sz="2400" b="1" dirty="0">
                <a:solidFill>
                  <a:schemeClr val="bg1">
                    <a:lumMod val="75000"/>
                  </a:schemeClr>
                </a:solidFill>
                <a:latin typeface="Gill Sans MT" panose="020B0502020104020203" pitchFamily="34" charset="0"/>
              </a:rPr>
              <a:t>推理系统介绍</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推理系统架构</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推理引擎叫故</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a:pPr>
            <a:r>
              <a:rPr lang="zh-CN" altLang="en-US" sz="2400" b="1" dirty="0">
                <a:solidFill>
                  <a:schemeClr val="bg1">
                    <a:lumMod val="75000"/>
                  </a:schemeClr>
                </a:solidFill>
                <a:latin typeface="Gill Sans MT" panose="020B0502020104020203" pitchFamily="34" charset="0"/>
              </a:rPr>
              <a:t>模型小型化</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CNN</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Transform</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startAt="3"/>
            </a:pPr>
            <a:r>
              <a:rPr lang="zh-CN" altLang="en-US" sz="2400" b="1" dirty="0">
                <a:solidFill>
                  <a:schemeClr val="bg1">
                    <a:lumMod val="75000"/>
                  </a:schemeClr>
                </a:solidFill>
                <a:latin typeface="Gill Sans MT" panose="020B0502020104020203" pitchFamily="34" charset="0"/>
              </a:rPr>
              <a:t>离线优化压缩</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低比特量化</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模型剪枝</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知识蒸馏</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startAt="3"/>
            </a:pPr>
            <a:r>
              <a:rPr lang="zh-CN" altLang="en-US" sz="2400" b="1" dirty="0">
                <a:solidFill>
                  <a:srgbClr val="374154"/>
                </a:solidFill>
                <a:latin typeface="Gill Sans MT" panose="020B0502020104020203" pitchFamily="34" charset="0"/>
              </a:rPr>
              <a:t>模型转换与优化</a:t>
            </a:r>
            <a:endParaRPr lang="en-US" altLang="zh-CN" sz="2400" b="1"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架构与流程</a:t>
            </a:r>
            <a:endParaRPr lang="en-US" altLang="zh-CN" sz="2000"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模型转换技术</a:t>
            </a:r>
            <a:endParaRPr lang="en-US" altLang="zh-CN" sz="2000"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计算图优化</a:t>
            </a:r>
            <a:endParaRPr lang="en-US" altLang="zh-CN" sz="2000" dirty="0">
              <a:solidFill>
                <a:srgbClr val="374154"/>
              </a:solidFill>
              <a:latin typeface="Gill Sans MT" panose="020B0502020104020203" pitchFamily="34" charset="0"/>
            </a:endParaRPr>
          </a:p>
          <a:p>
            <a:pPr marL="457200" lvl="1" indent="-457200">
              <a:lnSpc>
                <a:spcPct val="130000"/>
              </a:lnSpc>
              <a:spcAft>
                <a:spcPts val="600"/>
              </a:spcAft>
              <a:buFont typeface="+mj-lt"/>
              <a:buAutoNum type="arabicPeriod" startAt="5"/>
            </a:pPr>
            <a:r>
              <a:rPr lang="en-US" altLang="zh-CN" sz="2400" b="1" dirty="0">
                <a:solidFill>
                  <a:schemeClr val="bg1">
                    <a:lumMod val="75000"/>
                  </a:schemeClr>
                </a:solidFill>
                <a:latin typeface="Gill Sans MT" panose="020B0502020104020203" pitchFamily="34" charset="0"/>
              </a:rPr>
              <a:t>Runtime</a:t>
            </a:r>
            <a:r>
              <a:rPr lang="zh-CN" altLang="en-US" sz="2400" b="1" dirty="0">
                <a:solidFill>
                  <a:schemeClr val="bg1">
                    <a:lumMod val="75000"/>
                  </a:schemeClr>
                </a:solidFill>
                <a:latin typeface="Gill Sans MT" panose="020B0502020104020203" pitchFamily="34" charset="0"/>
              </a:rPr>
              <a:t>与在线优化</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动态</a:t>
            </a:r>
            <a:r>
              <a:rPr lang="en-US" altLang="zh-CN" sz="2000" dirty="0">
                <a:solidFill>
                  <a:schemeClr val="bg1">
                    <a:lumMod val="75000"/>
                  </a:schemeClr>
                </a:solidFill>
                <a:latin typeface="Gill Sans MT" panose="020B0502020104020203" pitchFamily="34" charset="0"/>
              </a:rPr>
              <a:t>batch</a:t>
            </a: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bin</a:t>
            </a:r>
            <a:r>
              <a:rPr lang="zh-CN" altLang="en-US" sz="2000" dirty="0">
                <a:solidFill>
                  <a:schemeClr val="bg1">
                    <a:lumMod val="75000"/>
                  </a:schemeClr>
                </a:solidFill>
                <a:latin typeface="Gill Sans MT" panose="020B0502020104020203" pitchFamily="34" charset="0"/>
              </a:rPr>
              <a:t> </a:t>
            </a:r>
            <a:r>
              <a:rPr lang="en-US" altLang="zh-CN" sz="2000" dirty="0">
                <a:solidFill>
                  <a:schemeClr val="bg1">
                    <a:lumMod val="75000"/>
                  </a:schemeClr>
                </a:solidFill>
                <a:latin typeface="Gill Sans MT" panose="020B0502020104020203" pitchFamily="34" charset="0"/>
              </a:rPr>
              <a:t>Packing</a:t>
            </a: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多副本并行</a:t>
            </a:r>
            <a:endParaRPr lang="en-US" altLang="zh-CN" sz="20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Remove all redundant nodes without changing the graph structure.</a:t>
            </a:r>
            <a:r>
              <a:rPr lang="zh-CN" altLang="en-US" dirty="0">
                <a:latin typeface="Gill Sans MT" panose="020B0502020104020203" pitchFamily="34" charset="0"/>
              </a:rPr>
              <a:t> </a:t>
            </a:r>
            <a:r>
              <a:rPr lang="zh-CN" altLang="en-US" dirty="0"/>
              <a:t>在不改变图形结构的情况下删除所有冗余节点。</a:t>
            </a:r>
            <a:r>
              <a:rPr lang="en-US" altLang="zh-CN" dirty="0">
                <a:latin typeface="Gill Sans MT" panose="020B0502020104020203" pitchFamily="34" charset="0"/>
              </a:rPr>
              <a:t>The following such optimizations are currently supported:</a:t>
            </a:r>
          </a:p>
          <a:p>
            <a:pPr marL="671513" indent="-401638">
              <a:lnSpc>
                <a:spcPct val="150000"/>
              </a:lnSpc>
              <a:buFont typeface="+mj-lt"/>
              <a:buAutoNum type="arabicPeriod"/>
            </a:pPr>
            <a:r>
              <a:rPr lang="en-US" altLang="zh-CN" dirty="0">
                <a:latin typeface="Gill Sans MT" panose="020B0502020104020203" pitchFamily="34" charset="0"/>
              </a:rPr>
              <a:t>Identity Elimination</a:t>
            </a:r>
          </a:p>
          <a:p>
            <a:pPr marL="671513" indent="-401638">
              <a:lnSpc>
                <a:spcPct val="150000"/>
              </a:lnSpc>
              <a:buFont typeface="+mj-lt"/>
              <a:buAutoNum type="arabicPeriod"/>
            </a:pPr>
            <a:r>
              <a:rPr lang="en-US" altLang="zh-CN" dirty="0">
                <a:latin typeface="Gill Sans MT" panose="020B0502020104020203" pitchFamily="34" charset="0"/>
              </a:rPr>
              <a:t>Slice Elimination</a:t>
            </a:r>
          </a:p>
          <a:p>
            <a:pPr marL="671513" indent="-401638">
              <a:lnSpc>
                <a:spcPct val="150000"/>
              </a:lnSpc>
              <a:buFont typeface="+mj-lt"/>
              <a:buAutoNum type="arabicPeriod"/>
            </a:pPr>
            <a:r>
              <a:rPr lang="en-US" altLang="zh-CN" dirty="0">
                <a:latin typeface="Gill Sans MT" panose="020B0502020104020203" pitchFamily="34" charset="0"/>
              </a:rPr>
              <a:t>Unsqueeze Elimination</a:t>
            </a:r>
          </a:p>
          <a:p>
            <a:pPr marL="671513" indent="-401638">
              <a:lnSpc>
                <a:spcPct val="150000"/>
              </a:lnSpc>
              <a:buFont typeface="+mj-lt"/>
              <a:buAutoNum type="arabicPeriod"/>
            </a:pPr>
            <a:r>
              <a:rPr lang="en-US" altLang="zh-CN" dirty="0">
                <a:latin typeface="Gill Sans MT" panose="020B0502020104020203" pitchFamily="34" charset="0"/>
              </a:rPr>
              <a:t>Dropout Elimination</a:t>
            </a: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2467014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432048"/>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本身无意义：</a:t>
            </a:r>
            <a:r>
              <a:rPr lang="zh-CN" altLang="en-US" dirty="0">
                <a:latin typeface="Gill Sans MT" panose="020B0502020104020203" pitchFamily="34" charset="0"/>
              </a:rPr>
              <a:t>有些 </a:t>
            </a:r>
            <a:r>
              <a:rPr lang="en-US" altLang="zh-CN" dirty="0">
                <a:latin typeface="Gill Sans MT" panose="020B0502020104020203" pitchFamily="34" charset="0"/>
              </a:rPr>
              <a:t>Op</a:t>
            </a:r>
            <a:r>
              <a:rPr lang="zh-CN" altLang="en-US" dirty="0">
                <a:latin typeface="Gill Sans MT" panose="020B0502020104020203" pitchFamily="34" charset="0"/>
              </a:rPr>
              <a:t> 本身不参与计算，在推理阶段可以直接去掉对结果没有影响。</a:t>
            </a: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6" name="表格 5">
            <a:extLst>
              <a:ext uri="{FF2B5EF4-FFF2-40B4-BE49-F238E27FC236}">
                <a16:creationId xmlns:a16="http://schemas.microsoft.com/office/drawing/2014/main" id="{BDF37888-8569-5C42-B7AD-B553D5CB173A}"/>
              </a:ext>
            </a:extLst>
          </p:cNvPr>
          <p:cNvGraphicFramePr>
            <a:graphicFrameLocks noGrp="1"/>
          </p:cNvGraphicFramePr>
          <p:nvPr>
            <p:extLst>
              <p:ext uri="{D42A27DB-BD31-4B8C-83A1-F6EECF244321}">
                <p14:modId xmlns:p14="http://schemas.microsoft.com/office/powerpoint/2010/main" val="1598081667"/>
              </p:ext>
            </p:extLst>
          </p:nvPr>
        </p:nvGraphicFramePr>
        <p:xfrm>
          <a:off x="691902" y="2348880"/>
          <a:ext cx="10807079" cy="3233532"/>
        </p:xfrm>
        <a:graphic>
          <a:graphicData uri="http://schemas.openxmlformats.org/drawingml/2006/table">
            <a:tbl>
              <a:tblPr firstRow="1" bandRow="1">
                <a:tableStyleId>{9D7B26C5-4107-4FEC-AEDC-1716B250A1EF}</a:tableStyleId>
              </a:tblPr>
              <a:tblGrid>
                <a:gridCol w="2615421">
                  <a:extLst>
                    <a:ext uri="{9D8B030D-6E8A-4147-A177-3AD203B41FA5}">
                      <a16:colId xmlns:a16="http://schemas.microsoft.com/office/drawing/2014/main" val="3520033587"/>
                    </a:ext>
                  </a:extLst>
                </a:gridCol>
                <a:gridCol w="1700502">
                  <a:extLst>
                    <a:ext uri="{9D8B030D-6E8A-4147-A177-3AD203B41FA5}">
                      <a16:colId xmlns:a16="http://schemas.microsoft.com/office/drawing/2014/main" val="2751031285"/>
                    </a:ext>
                  </a:extLst>
                </a:gridCol>
                <a:gridCol w="6491156">
                  <a:extLst>
                    <a:ext uri="{9D8B030D-6E8A-4147-A177-3AD203B41FA5}">
                      <a16:colId xmlns:a16="http://schemas.microsoft.com/office/drawing/2014/main" val="1578399078"/>
                    </a:ext>
                  </a:extLst>
                </a:gridCol>
              </a:tblGrid>
              <a:tr h="808383">
                <a:tc rowSpan="3">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Remove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err="1">
                          <a:solidFill>
                            <a:srgbClr val="374154"/>
                          </a:solidFill>
                          <a:effectLst/>
                          <a:latin typeface="Gill Sans MT" panose="020B0502020104020203" pitchFamily="34" charset="0"/>
                          <a:ea typeface="+mn-ea"/>
                          <a:cs typeface="+mn-cs"/>
                        </a:rPr>
                        <a:t>Unuseful</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Op</a:t>
                      </a:r>
                      <a:endParaRPr lang="zh-CN" altLang="en-US" sz="1600" b="0" kern="1200" dirty="0">
                        <a:solidFill>
                          <a:srgbClr val="374154"/>
                        </a:solidFill>
                        <a:effectLst/>
                        <a:latin typeface="Gill Sans MT" panose="020B0502020104020203" pitchFamily="34" charset="0"/>
                        <a:ea typeface="+mn-ea"/>
                        <a:cs typeface="+mn-cs"/>
                      </a:endParaRPr>
                    </a:p>
                  </a:txBody>
                  <a:tcPr anchor="ctr">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marL="0" algn="l" defTabSz="913707" rtl="0" eaLnBrk="1" latinLnBrk="0" hangingPunct="1"/>
                      <a:r>
                        <a:rPr lang="zh-CN" altLang="en-US" sz="1600" b="0" kern="1200" dirty="0">
                          <a:solidFill>
                            <a:srgbClr val="374154"/>
                          </a:solidFill>
                          <a:effectLst/>
                          <a:latin typeface="Gill Sans MT" panose="020B0502020104020203" pitchFamily="34" charset="0"/>
                          <a:ea typeface="+mn-ea"/>
                          <a:cs typeface="+mn-cs"/>
                        </a:rPr>
                        <a:t>冗余算子删除</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n-ea"/>
                          <a:cs typeface="+mn-cs"/>
                        </a:rPr>
                        <a:t>去掉 </a:t>
                      </a:r>
                      <a:r>
                        <a:rPr lang="en-US" altLang="zh-CN" sz="1600" b="0" kern="1200" dirty="0">
                          <a:solidFill>
                            <a:srgbClr val="374154"/>
                          </a:solidFill>
                          <a:effectLst/>
                          <a:latin typeface="Gill Sans MT" panose="020B0502020104020203" pitchFamily="34" charset="0"/>
                          <a:ea typeface="+mn-ea"/>
                          <a:cs typeface="+mn-cs"/>
                        </a:rPr>
                        <a:t>Seq2Out,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Identity, </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err="1">
                          <a:solidFill>
                            <a:srgbClr val="374154"/>
                          </a:solidFill>
                          <a:effectLst/>
                          <a:latin typeface="Gill Sans MT" panose="020B0502020104020203" pitchFamily="34" charset="0"/>
                          <a:ea typeface="+mn-ea"/>
                          <a:cs typeface="+mn-cs"/>
                        </a:rPr>
                        <a:t>NoOp</a:t>
                      </a:r>
                      <a:r>
                        <a:rPr lang="en-US" altLang="zh-CN" sz="1600" b="0" kern="1200" dirty="0">
                          <a:solidFill>
                            <a:srgbClr val="374154"/>
                          </a:solidFill>
                          <a:effectLst/>
                          <a:latin typeface="Gill Sans MT" panose="020B0502020104020203" pitchFamily="34" charset="0"/>
                          <a:ea typeface="+mn-ea"/>
                          <a:cs typeface="+mn-cs"/>
                        </a:rPr>
                        <a:t>, </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Print, </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Assert, </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err="1">
                          <a:solidFill>
                            <a:srgbClr val="374154"/>
                          </a:solidFill>
                          <a:effectLst/>
                          <a:latin typeface="Gill Sans MT" panose="020B0502020104020203" pitchFamily="34" charset="0"/>
                          <a:ea typeface="+mn-ea"/>
                          <a:cs typeface="+mn-cs"/>
                        </a:rPr>
                        <a:t>StopGradient</a:t>
                      </a:r>
                      <a:r>
                        <a:rPr lang="en-US" altLang="zh-CN" sz="1600" b="0" kern="1200" dirty="0">
                          <a:solidFill>
                            <a:srgbClr val="374154"/>
                          </a:solidFill>
                          <a:effectLst/>
                          <a:latin typeface="Gill Sans MT" panose="020B0502020104020203" pitchFamily="34" charset="0"/>
                          <a:ea typeface="+mn-ea"/>
                          <a:cs typeface="+mn-cs"/>
                        </a:rPr>
                        <a:t>, Split</a:t>
                      </a:r>
                      <a:r>
                        <a:rPr lang="zh-CN" altLang="en-US" sz="1600" b="0" kern="1200" dirty="0">
                          <a:solidFill>
                            <a:srgbClr val="374154"/>
                          </a:solidFill>
                          <a:effectLst/>
                          <a:latin typeface="Gill Sans MT" panose="020B0502020104020203" pitchFamily="34" charset="0"/>
                          <a:ea typeface="+mn-ea"/>
                          <a:cs typeface="+mn-cs"/>
                        </a:rPr>
                        <a:t> 等冗余算子</a:t>
                      </a:r>
                      <a:endParaRPr lang="en-US" altLang="zh-CN" sz="1600" b="0" kern="1200" dirty="0">
                        <a:solidFill>
                          <a:srgbClr val="374154"/>
                        </a:solidFill>
                        <a:effectLst/>
                        <a:latin typeface="Gill Sans MT" panose="020B0502020104020203" pitchFamily="34" charset="0"/>
                        <a:ea typeface="+mn-ea"/>
                        <a:cs typeface="+mn-cs"/>
                      </a:endParaRPr>
                    </a:p>
                  </a:txBody>
                  <a:tcPr anchor="ctr">
                    <a:lnL w="28575" cap="flat" cmpd="sng" algn="ctr">
                      <a:no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808383">
                <a:tc vMerge="1">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n-ea"/>
                          <a:cs typeface="+mn-cs"/>
                        </a:rPr>
                        <a:t>Cast</a:t>
                      </a:r>
                      <a:r>
                        <a:rPr lang="zh-CN" altLang="en-US" sz="1600" b="0" kern="1200" dirty="0">
                          <a:solidFill>
                            <a:srgbClr val="374154"/>
                          </a:solidFill>
                          <a:effectLst/>
                          <a:latin typeface="Gill Sans MT" panose="020B0502020104020203" pitchFamily="34" charset="0"/>
                          <a:ea typeface="+mn-ea"/>
                          <a:cs typeface="+mn-cs"/>
                        </a:rPr>
                        <a:t> 转换前后数据类型相等</a:t>
                      </a:r>
                      <a:endParaRPr lang="en-US" altLang="zh-CN" sz="1600" b="0" kern="1200" dirty="0">
                        <a:solidFill>
                          <a:srgbClr val="374154"/>
                        </a:solidFill>
                        <a:effectLst/>
                        <a:latin typeface="Gill Sans MT" panose="020B0502020104020203" pitchFamily="34" charset="0"/>
                        <a:ea typeface="+mn-ea"/>
                        <a:cs typeface="+mn-cs"/>
                      </a:endParaRPr>
                    </a:p>
                  </a:txBody>
                  <a:tcPr anchor="ctr">
                    <a:lnL w="28575"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r h="808383">
                <a:tc vMerge="1">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l" defTabSz="91370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600" b="0" kern="1200" dirty="0">
                          <a:solidFill>
                            <a:srgbClr val="374154"/>
                          </a:solidFill>
                          <a:effectLst/>
                          <a:latin typeface="Gill Sans MT" panose="020B0502020104020203" pitchFamily="34" charset="0"/>
                          <a:ea typeface="+mn-ea"/>
                          <a:cs typeface="+mn-cs"/>
                        </a:rPr>
                        <a:t>Concat</a:t>
                      </a:r>
                      <a:r>
                        <a:rPr lang="zh-CN" altLang="en-US" sz="1600" b="0" kern="1200" dirty="0">
                          <a:solidFill>
                            <a:srgbClr val="374154"/>
                          </a:solidFill>
                          <a:effectLst/>
                          <a:latin typeface="Gill Sans MT" panose="020B0502020104020203" pitchFamily="34" charset="0"/>
                          <a:ea typeface="+mn-ea"/>
                          <a:cs typeface="+mn-cs"/>
                        </a:rPr>
                        <a:t> 只有一个输入 </a:t>
                      </a:r>
                      <a:r>
                        <a:rPr lang="en-US" altLang="zh-CN" sz="1600" b="0" kern="1200" dirty="0">
                          <a:solidFill>
                            <a:srgbClr val="374154"/>
                          </a:solidFill>
                          <a:effectLst/>
                          <a:latin typeface="Gill Sans MT" panose="020B0502020104020203" pitchFamily="34" charset="0"/>
                          <a:ea typeface="+mn-ea"/>
                          <a:cs typeface="+mn-cs"/>
                        </a:rPr>
                        <a:t>Tensor</a:t>
                      </a:r>
                      <a:endParaRPr lang="zh-CN" altLang="en-US" sz="1600" b="0" kern="1200" dirty="0">
                        <a:solidFill>
                          <a:srgbClr val="374154"/>
                        </a:solidFill>
                        <a:effectLst/>
                        <a:latin typeface="Gill Sans MT" panose="020B0502020104020203" pitchFamily="34" charset="0"/>
                        <a:ea typeface="+mn-ea"/>
                        <a:cs typeface="+mn-cs"/>
                      </a:endParaRPr>
                    </a:p>
                  </a:txBody>
                  <a:tcPr anchor="ctr">
                    <a:lnL w="28575"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898307"/>
                  </a:ext>
                </a:extLst>
              </a:tr>
              <a:tr h="808383">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Remove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Dropout</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Dropout</a:t>
                      </a:r>
                      <a:r>
                        <a:rPr lang="zh-CN" altLang="en-US" sz="1600" b="0" kern="1200" dirty="0">
                          <a:solidFill>
                            <a:srgbClr val="374154"/>
                          </a:solidFill>
                          <a:effectLst/>
                          <a:latin typeface="Gill Sans MT" panose="020B0502020104020203" pitchFamily="34" charset="0"/>
                          <a:ea typeface="+mn-ea"/>
                          <a:cs typeface="+mn-cs"/>
                        </a:rPr>
                        <a:t> 删除</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l" defTabSz="91370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b="0" kern="1200" dirty="0">
                          <a:solidFill>
                            <a:srgbClr val="374154"/>
                          </a:solidFill>
                          <a:effectLst/>
                          <a:latin typeface="Gill Sans MT" panose="020B0502020104020203" pitchFamily="34" charset="0"/>
                          <a:ea typeface="+mn-ea"/>
                          <a:cs typeface="+mn-cs"/>
                        </a:rPr>
                        <a:t>删除因为抑制过拟合的方法引入的 </a:t>
                      </a:r>
                      <a:r>
                        <a:rPr lang="en-US" altLang="zh-CN" sz="1600" b="0" kern="1200" dirty="0">
                          <a:solidFill>
                            <a:srgbClr val="374154"/>
                          </a:solidFill>
                          <a:effectLst/>
                          <a:latin typeface="Gill Sans MT" panose="020B0502020104020203" pitchFamily="34" charset="0"/>
                          <a:ea typeface="+mn-ea"/>
                          <a:cs typeface="+mn-cs"/>
                        </a:rPr>
                        <a:t>Dropout</a:t>
                      </a:r>
                      <a:r>
                        <a:rPr lang="zh-CN" altLang="en-US" sz="1600" b="0" kern="1200" dirty="0">
                          <a:solidFill>
                            <a:srgbClr val="374154"/>
                          </a:solidFill>
                          <a:effectLst/>
                          <a:latin typeface="Gill Sans MT" panose="020B0502020104020203" pitchFamily="34" charset="0"/>
                          <a:ea typeface="+mn-ea"/>
                          <a:cs typeface="+mn-cs"/>
                        </a:rPr>
                        <a:t> 节点</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512083"/>
                  </a:ext>
                </a:extLst>
              </a:tr>
            </a:tbl>
          </a:graphicData>
        </a:graphic>
      </p:graphicFrame>
    </p:spTree>
    <p:extLst>
      <p:ext uri="{BB962C8B-B14F-4D97-AF65-F5344CB8AC3E}">
        <p14:creationId xmlns:p14="http://schemas.microsoft.com/office/powerpoint/2010/main" val="146989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10" name="内容占位符 8">
            <a:extLst>
              <a:ext uri="{FF2B5EF4-FFF2-40B4-BE49-F238E27FC236}">
                <a16:creationId xmlns:a16="http://schemas.microsoft.com/office/drawing/2014/main" id="{CE51EC8C-868D-DC4B-A9DF-007FFCC13F0A}"/>
              </a:ext>
            </a:extLst>
          </p:cNvPr>
          <p:cNvSpPr>
            <a:spLocks noGrp="1"/>
          </p:cNvSpPr>
          <p:nvPr>
            <p:ph sz="half" idx="1"/>
          </p:nvPr>
        </p:nvSpPr>
        <p:spPr>
          <a:xfrm>
            <a:off x="623635" y="1340768"/>
            <a:ext cx="10963473" cy="432048"/>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本身无意义：</a:t>
            </a:r>
            <a:r>
              <a:rPr lang="zh-CN" altLang="en-US" dirty="0">
                <a:latin typeface="Gill Sans MT" panose="020B0502020104020203" pitchFamily="34" charset="0"/>
              </a:rPr>
              <a:t>有些 </a:t>
            </a:r>
            <a:r>
              <a:rPr lang="en-US" altLang="zh-CN" dirty="0">
                <a:latin typeface="Gill Sans MT" panose="020B0502020104020203" pitchFamily="34" charset="0"/>
              </a:rPr>
              <a:t>Op</a:t>
            </a:r>
            <a:r>
              <a:rPr lang="zh-CN" altLang="en-US" dirty="0">
                <a:latin typeface="Gill Sans MT" panose="020B0502020104020203" pitchFamily="34" charset="0"/>
              </a:rPr>
              <a:t> 本身不参与计算，在推理阶段可以直接去掉对结果没有影响。</a:t>
            </a:r>
          </a:p>
        </p:txBody>
      </p:sp>
      <p:pic>
        <p:nvPicPr>
          <p:cNvPr id="14" name="图片 13">
            <a:extLst>
              <a:ext uri="{FF2B5EF4-FFF2-40B4-BE49-F238E27FC236}">
                <a16:creationId xmlns:a16="http://schemas.microsoft.com/office/drawing/2014/main" id="{483AEBEE-CFD2-CC44-BB37-6F6F78C64B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67628" y="1873830"/>
            <a:ext cx="7075486" cy="4795530"/>
          </a:xfrm>
          <a:prstGeom prst="rect">
            <a:avLst/>
          </a:prstGeom>
        </p:spPr>
      </p:pic>
    </p:spTree>
    <p:extLst>
      <p:ext uri="{BB962C8B-B14F-4D97-AF65-F5344CB8AC3E}">
        <p14:creationId xmlns:p14="http://schemas.microsoft.com/office/powerpoint/2010/main" val="2037247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432048"/>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 参数无意义：</a:t>
            </a:r>
            <a:r>
              <a:rPr lang="zh-CN" altLang="en-US" dirty="0">
                <a:latin typeface="Gill Sans MT" panose="020B0502020104020203" pitchFamily="34" charset="0"/>
              </a:rPr>
              <a:t>有些 </a:t>
            </a:r>
            <a:r>
              <a:rPr lang="en-US" altLang="zh-CN" dirty="0">
                <a:latin typeface="Gill Sans MT" panose="020B0502020104020203" pitchFamily="34" charset="0"/>
              </a:rPr>
              <a:t>Op</a:t>
            </a:r>
            <a:r>
              <a:rPr lang="zh-CN" altLang="en-US" dirty="0">
                <a:latin typeface="Gill Sans MT" panose="020B0502020104020203" pitchFamily="34" charset="0"/>
              </a:rPr>
              <a:t> 本身是有意义，但是设置成某些参数后就变成了无意义了的 </a:t>
            </a:r>
            <a:r>
              <a:rPr lang="en-US" altLang="zh-CN" dirty="0">
                <a:latin typeface="Gill Sans MT" panose="020B0502020104020203" pitchFamily="34" charset="0"/>
              </a:rPr>
              <a:t>Op</a:t>
            </a:r>
            <a:r>
              <a:rPr lang="zh-CN" altLang="en-US" dirty="0">
                <a:latin typeface="Gill Sans MT" panose="020B0502020104020203" pitchFamily="34" charset="0"/>
              </a:rPr>
              <a:t>。</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6" name="表格 5">
            <a:extLst>
              <a:ext uri="{FF2B5EF4-FFF2-40B4-BE49-F238E27FC236}">
                <a16:creationId xmlns:a16="http://schemas.microsoft.com/office/drawing/2014/main" id="{A0922DEE-DA67-2440-8008-4E16B5DB9CE7}"/>
              </a:ext>
            </a:extLst>
          </p:cNvPr>
          <p:cNvGraphicFramePr>
            <a:graphicFrameLocks noGrp="1"/>
          </p:cNvGraphicFramePr>
          <p:nvPr>
            <p:extLst>
              <p:ext uri="{D42A27DB-BD31-4B8C-83A1-F6EECF244321}">
                <p14:modId xmlns:p14="http://schemas.microsoft.com/office/powerpoint/2010/main" val="1529346185"/>
              </p:ext>
            </p:extLst>
          </p:nvPr>
        </p:nvGraphicFramePr>
        <p:xfrm>
          <a:off x="814149" y="2029349"/>
          <a:ext cx="11009034" cy="4112908"/>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1028227">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Tensor</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Cast</a:t>
                      </a:r>
                      <a:endParaRPr lang="zh-CN" altLang="en-US" sz="1600" b="0" kern="1200" dirty="0">
                        <a:solidFill>
                          <a:srgbClr val="374154"/>
                        </a:solidFill>
                        <a:effectLst/>
                        <a:latin typeface="Gill Sans MT" panose="020B0502020104020203" pitchFamily="34" charset="0"/>
                        <a:ea typeface="+mn-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Cast</a:t>
                      </a:r>
                      <a:r>
                        <a:rPr lang="zh-CN" altLang="en-US" sz="1600" b="0" kern="1200" dirty="0">
                          <a:solidFill>
                            <a:srgbClr val="374154"/>
                          </a:solidFill>
                          <a:effectLst/>
                          <a:latin typeface="Gill Sans MT" panose="020B0502020104020203" pitchFamily="34" charset="0"/>
                          <a:ea typeface="+mn-ea"/>
                          <a:cs typeface="+mn-cs"/>
                        </a:rPr>
                        <a:t> 消除</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Tensor</a:t>
                      </a:r>
                      <a:r>
                        <a:rPr lang="zh-CN" altLang="en-US" sz="1600" b="0" kern="1200" dirty="0">
                          <a:solidFill>
                            <a:srgbClr val="374154"/>
                          </a:solidFill>
                          <a:effectLst/>
                          <a:latin typeface="Gill Sans MT" panose="020B0502020104020203" pitchFamily="34" charset="0"/>
                          <a:ea typeface="+mj-ea"/>
                          <a:cs typeface="+mn-cs"/>
                        </a:rPr>
                        <a:t> 转换数据排布格式时当参数 </a:t>
                      </a:r>
                      <a:r>
                        <a:rPr lang="en-US" altLang="zh-CN" sz="1600" b="0" kern="1200" dirty="0" err="1">
                          <a:solidFill>
                            <a:srgbClr val="374154"/>
                          </a:solidFill>
                          <a:effectLst/>
                          <a:latin typeface="Gill Sans MT" panose="020B0502020104020203" pitchFamily="34" charset="0"/>
                          <a:ea typeface="+mj-ea"/>
                          <a:cs typeface="+mn-cs"/>
                        </a:rPr>
                        <a:t>Src</a:t>
                      </a:r>
                      <a:r>
                        <a:rPr lang="zh-CN" altLang="en-US" sz="1600" b="0" kern="1200" dirty="0">
                          <a:solidFill>
                            <a:srgbClr val="374154"/>
                          </a:solidFill>
                          <a:effectLst/>
                          <a:latin typeface="Gill Sans MT" panose="020B0502020104020203" pitchFamily="34" charset="0"/>
                          <a:ea typeface="+mj-ea"/>
                          <a:cs typeface="+mn-cs"/>
                        </a:rPr>
                        <a:t> 等于 </a:t>
                      </a:r>
                      <a:r>
                        <a:rPr lang="en-US" altLang="zh-CN" sz="1600" b="0" kern="1200" dirty="0" err="1">
                          <a:solidFill>
                            <a:srgbClr val="374154"/>
                          </a:solidFill>
                          <a:effectLst/>
                          <a:latin typeface="Gill Sans MT" panose="020B0502020104020203" pitchFamily="34" charset="0"/>
                          <a:ea typeface="+mj-ea"/>
                          <a:cs typeface="+mn-cs"/>
                        </a:rPr>
                        <a:t>Dst</a:t>
                      </a:r>
                      <a:r>
                        <a:rPr lang="zh-CN" altLang="en-US" sz="1600" b="0" kern="1200" dirty="0">
                          <a:solidFill>
                            <a:srgbClr val="374154"/>
                          </a:solidFill>
                          <a:effectLst/>
                          <a:latin typeface="Gill Sans MT" panose="020B0502020104020203" pitchFamily="34" charset="0"/>
                          <a:ea typeface="+mj-ea"/>
                          <a:cs typeface="+mn-cs"/>
                        </a:rPr>
                        <a:t> 时，该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无意义可删除</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102822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374154"/>
                          </a:solidFill>
                          <a:effectLst/>
                          <a:latin typeface="Gill Sans MT" panose="020B0502020104020203" pitchFamily="34" charset="0"/>
                          <a:ea typeface="+mn-ea"/>
                          <a:cs typeface="+mn-cs"/>
                        </a:rPr>
                        <a:t>Slice Elimination</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Slice</a:t>
                      </a:r>
                      <a:r>
                        <a:rPr lang="zh-CN" altLang="en-US" sz="1600" b="0" kern="1200" dirty="0">
                          <a:solidFill>
                            <a:srgbClr val="374154"/>
                          </a:solidFill>
                          <a:effectLst/>
                          <a:latin typeface="Gill Sans MT" panose="020B0502020104020203" pitchFamily="34" charset="0"/>
                          <a:ea typeface="+mn-ea"/>
                          <a:cs typeface="+mn-cs"/>
                        </a:rPr>
                        <a:t> 场景消除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Slice Op</a:t>
                      </a:r>
                      <a:r>
                        <a:rPr lang="zh-CN" altLang="en-US" sz="1600" b="0" kern="1200" dirty="0">
                          <a:solidFill>
                            <a:srgbClr val="374154"/>
                          </a:solidFill>
                          <a:effectLst/>
                          <a:latin typeface="Gill Sans MT" panose="020B0502020104020203" pitchFamily="34" charset="0"/>
                          <a:ea typeface="+mj-ea"/>
                          <a:cs typeface="+mn-cs"/>
                        </a:rPr>
                        <a:t> 的 </a:t>
                      </a:r>
                      <a:r>
                        <a:rPr lang="en-US" altLang="zh-CN" sz="1600" b="0" kern="1200" dirty="0" err="1">
                          <a:solidFill>
                            <a:srgbClr val="374154"/>
                          </a:solidFill>
                          <a:effectLst/>
                          <a:latin typeface="Gill Sans MT" panose="020B0502020104020203" pitchFamily="34" charset="0"/>
                          <a:ea typeface="+mj-ea"/>
                          <a:cs typeface="+mn-cs"/>
                        </a:rPr>
                        <a:t>index_start</a:t>
                      </a:r>
                      <a:r>
                        <a:rPr lang="zh-CN" altLang="en-US" sz="1600" b="0" kern="1200" dirty="0">
                          <a:solidFill>
                            <a:srgbClr val="374154"/>
                          </a:solidFill>
                          <a:effectLst/>
                          <a:latin typeface="Gill Sans MT" panose="020B0502020104020203" pitchFamily="34" charset="0"/>
                          <a:ea typeface="+mj-ea"/>
                          <a:cs typeface="+mn-cs"/>
                        </a:rPr>
                        <a:t> 等于</a:t>
                      </a:r>
                      <a:r>
                        <a:rPr lang="en-US" altLang="zh-CN" sz="1600" b="0" kern="1200" dirty="0">
                          <a:solidFill>
                            <a:srgbClr val="374154"/>
                          </a:solidFill>
                          <a:effectLst/>
                          <a:latin typeface="Gill Sans MT" panose="020B0502020104020203" pitchFamily="34" charset="0"/>
                          <a:ea typeface="+mj-ea"/>
                          <a:cs typeface="+mn-cs"/>
                        </a:rPr>
                        <a:t>0</a:t>
                      </a:r>
                      <a:r>
                        <a:rPr lang="zh-CN" altLang="en-US" sz="1600" b="0" kern="1200" dirty="0">
                          <a:solidFill>
                            <a:srgbClr val="374154"/>
                          </a:solidFill>
                          <a:effectLst/>
                          <a:latin typeface="Gill Sans MT" panose="020B0502020104020203" pitchFamily="34" charset="0"/>
                          <a:ea typeface="+mj-ea"/>
                          <a:cs typeface="+mn-cs"/>
                        </a:rPr>
                        <a:t>或者 </a:t>
                      </a:r>
                      <a:r>
                        <a:rPr lang="en-US" altLang="zh-CN" sz="1600" b="0" kern="1200" dirty="0" err="1">
                          <a:solidFill>
                            <a:srgbClr val="374154"/>
                          </a:solidFill>
                          <a:effectLst/>
                          <a:latin typeface="Gill Sans MT" panose="020B0502020104020203" pitchFamily="34" charset="0"/>
                          <a:ea typeface="+mj-ea"/>
                          <a:cs typeface="+mn-cs"/>
                        </a:rPr>
                        <a:t>index_end</a:t>
                      </a:r>
                      <a:r>
                        <a:rPr lang="zh-CN" altLang="en-US" sz="1600" b="0" kern="1200" dirty="0">
                          <a:solidFill>
                            <a:srgbClr val="374154"/>
                          </a:solidFill>
                          <a:effectLst/>
                          <a:latin typeface="Gill Sans MT" panose="020B0502020104020203" pitchFamily="34" charset="0"/>
                          <a:ea typeface="+mj-ea"/>
                          <a:cs typeface="+mn-cs"/>
                        </a:rPr>
                        <a:t> 等于 </a:t>
                      </a:r>
                      <a:r>
                        <a:rPr lang="en-US" altLang="zh-CN" sz="1600" b="0" kern="1200" dirty="0">
                          <a:solidFill>
                            <a:srgbClr val="374154"/>
                          </a:solidFill>
                          <a:effectLst/>
                          <a:latin typeface="Gill Sans MT" panose="020B0502020104020203" pitchFamily="34" charset="0"/>
                          <a:ea typeface="+mj-ea"/>
                          <a:cs typeface="+mn-cs"/>
                        </a:rPr>
                        <a:t>c-1</a:t>
                      </a:r>
                      <a:r>
                        <a:rPr lang="zh-CN" altLang="en-US" sz="1600" b="0" kern="1200" dirty="0">
                          <a:solidFill>
                            <a:srgbClr val="374154"/>
                          </a:solidFill>
                          <a:effectLst/>
                          <a:latin typeface="Gill Sans MT" panose="020B0502020104020203" pitchFamily="34" charset="0"/>
                          <a:ea typeface="+mj-ea"/>
                          <a:cs typeface="+mn-cs"/>
                        </a:rPr>
                        <a:t> 时，该</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无意义可删除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4740982"/>
                  </a:ext>
                </a:extLst>
              </a:tr>
              <a:tr h="1028227">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Expand</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Elimination</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Expand</a:t>
                      </a:r>
                      <a:r>
                        <a:rPr lang="zh-CN" altLang="en-US" sz="1600" b="0" kern="1200" dirty="0">
                          <a:solidFill>
                            <a:srgbClr val="374154"/>
                          </a:solidFill>
                          <a:effectLst/>
                          <a:latin typeface="Gill Sans MT" panose="020B0502020104020203" pitchFamily="34" charset="0"/>
                          <a:ea typeface="+mn-ea"/>
                          <a:cs typeface="+mn-cs"/>
                        </a:rPr>
                        <a:t> 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Expand Op</a:t>
                      </a:r>
                      <a:r>
                        <a:rPr lang="zh-CN" altLang="en-US" sz="1600" b="0" kern="1200" dirty="0">
                          <a:solidFill>
                            <a:srgbClr val="374154"/>
                          </a:solidFill>
                          <a:effectLst/>
                          <a:latin typeface="Gill Sans MT" panose="020B0502020104020203" pitchFamily="34" charset="0"/>
                          <a:ea typeface="+mj-ea"/>
                          <a:cs typeface="+mn-cs"/>
                        </a:rPr>
                        <a:t> 输出 </a:t>
                      </a:r>
                      <a:r>
                        <a:rPr lang="en-US" altLang="zh-CN" sz="1600" b="0" kern="1200" dirty="0">
                          <a:solidFill>
                            <a:srgbClr val="374154"/>
                          </a:solidFill>
                          <a:effectLst/>
                          <a:latin typeface="Gill Sans MT" panose="020B0502020104020203" pitchFamily="34" charset="0"/>
                          <a:ea typeface="+mj-ea"/>
                          <a:cs typeface="+mn-cs"/>
                        </a:rPr>
                        <a:t>shape</a:t>
                      </a:r>
                      <a:r>
                        <a:rPr lang="zh-CN" altLang="en-US" sz="1600" b="0" kern="1200" dirty="0">
                          <a:solidFill>
                            <a:srgbClr val="374154"/>
                          </a:solidFill>
                          <a:effectLst/>
                          <a:latin typeface="Gill Sans MT" panose="020B0502020104020203" pitchFamily="34" charset="0"/>
                          <a:ea typeface="+mj-ea"/>
                          <a:cs typeface="+mn-cs"/>
                        </a:rPr>
                        <a:t> 等于输入 </a:t>
                      </a:r>
                      <a:r>
                        <a:rPr lang="en-US" altLang="zh-CN" sz="1600" b="0" kern="1200" dirty="0">
                          <a:solidFill>
                            <a:srgbClr val="374154"/>
                          </a:solidFill>
                          <a:effectLst/>
                          <a:latin typeface="Gill Sans MT" panose="020B0502020104020203" pitchFamily="34" charset="0"/>
                          <a:ea typeface="+mj-ea"/>
                          <a:cs typeface="+mn-cs"/>
                        </a:rPr>
                        <a:t>shape</a:t>
                      </a:r>
                      <a:r>
                        <a:rPr lang="zh-CN" altLang="en-US" sz="1600" b="0" kern="1200" dirty="0">
                          <a:solidFill>
                            <a:srgbClr val="374154"/>
                          </a:solidFill>
                          <a:effectLst/>
                          <a:latin typeface="Gill Sans MT" panose="020B0502020104020203" pitchFamily="34" charset="0"/>
                          <a:ea typeface="+mj-ea"/>
                          <a:cs typeface="+mn-cs"/>
                        </a:rPr>
                        <a:t> 时，该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无意义可删除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2675513"/>
                  </a:ext>
                </a:extLst>
              </a:tr>
              <a:tr h="1028227">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pooling1x1</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Elimination</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pooling</a:t>
                      </a:r>
                      <a:r>
                        <a:rPr lang="zh-CN" altLang="en-US" sz="1600" b="0" kern="1200" dirty="0">
                          <a:solidFill>
                            <a:srgbClr val="374154"/>
                          </a:solidFill>
                          <a:effectLst/>
                          <a:latin typeface="Gill Sans MT" panose="020B0502020104020203" pitchFamily="34" charset="0"/>
                          <a:ea typeface="+mn-ea"/>
                          <a:cs typeface="+mn-cs"/>
                        </a:rPr>
                        <a:t> 消除</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Pooling</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对滑窗 </a:t>
                      </a:r>
                      <a:r>
                        <a:rPr lang="en-US" altLang="zh-CN" sz="1600" b="0" kern="1200" dirty="0">
                          <a:solidFill>
                            <a:srgbClr val="374154"/>
                          </a:solidFill>
                          <a:effectLst/>
                          <a:latin typeface="Gill Sans MT" panose="020B0502020104020203" pitchFamily="34" charset="0"/>
                          <a:ea typeface="+mj-ea"/>
                          <a:cs typeface="+mn-cs"/>
                        </a:rPr>
                        <a:t>1x1</a:t>
                      </a:r>
                      <a:r>
                        <a:rPr lang="zh-CN" altLang="en-US" sz="1600" b="0" kern="1200" dirty="0">
                          <a:solidFill>
                            <a:srgbClr val="374154"/>
                          </a:solidFill>
                          <a:effectLst/>
                          <a:latin typeface="Gill Sans MT" panose="020B0502020104020203" pitchFamily="34" charset="0"/>
                          <a:ea typeface="+mj-ea"/>
                          <a:cs typeface="+mn-cs"/>
                        </a:rPr>
                        <a:t> 进行池化操作</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bl>
          </a:graphicData>
        </a:graphic>
      </p:graphicFrame>
    </p:spTree>
    <p:extLst>
      <p:ext uri="{BB962C8B-B14F-4D97-AF65-F5344CB8AC3E}">
        <p14:creationId xmlns:p14="http://schemas.microsoft.com/office/powerpoint/2010/main" val="135622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5" name="图片 4">
            <a:extLst>
              <a:ext uri="{FF2B5EF4-FFF2-40B4-BE49-F238E27FC236}">
                <a16:creationId xmlns:a16="http://schemas.microsoft.com/office/drawing/2014/main" id="{09E190A9-3D45-8448-BB00-E5DFD4FE2B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7727" y="1606654"/>
            <a:ext cx="2119987" cy="4846680"/>
          </a:xfrm>
          <a:prstGeom prst="rect">
            <a:avLst/>
          </a:prstGeom>
        </p:spPr>
      </p:pic>
      <p:pic>
        <p:nvPicPr>
          <p:cNvPr id="9" name="图片 8">
            <a:extLst>
              <a:ext uri="{FF2B5EF4-FFF2-40B4-BE49-F238E27FC236}">
                <a16:creationId xmlns:a16="http://schemas.microsoft.com/office/drawing/2014/main" id="{E4008CD7-4FE9-E44C-9209-48A929368E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42064" y="1606656"/>
            <a:ext cx="2852219" cy="4846680"/>
          </a:xfrm>
          <a:prstGeom prst="rect">
            <a:avLst/>
          </a:prstGeom>
        </p:spPr>
      </p:pic>
      <p:pic>
        <p:nvPicPr>
          <p:cNvPr id="11" name="图片 10">
            <a:extLst>
              <a:ext uri="{FF2B5EF4-FFF2-40B4-BE49-F238E27FC236}">
                <a16:creationId xmlns:a16="http://schemas.microsoft.com/office/drawing/2014/main" id="{B49E668E-CBDE-8545-8772-6A4A6A6EB4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0483" y="1606655"/>
            <a:ext cx="3277612" cy="4846681"/>
          </a:xfrm>
          <a:prstGeom prst="rect">
            <a:avLst/>
          </a:prstGeom>
        </p:spPr>
      </p:pic>
      <p:cxnSp>
        <p:nvCxnSpPr>
          <p:cNvPr id="13" name="直线连接符 12">
            <a:extLst>
              <a:ext uri="{FF2B5EF4-FFF2-40B4-BE49-F238E27FC236}">
                <a16:creationId xmlns:a16="http://schemas.microsoft.com/office/drawing/2014/main" id="{323F17FE-D8B5-6C4B-894F-52B15F099FDC}"/>
              </a:ext>
            </a:extLst>
          </p:cNvPr>
          <p:cNvCxnSpPr>
            <a:cxnSpLocks/>
          </p:cNvCxnSpPr>
          <p:nvPr/>
        </p:nvCxnSpPr>
        <p:spPr bwMode="auto">
          <a:xfrm>
            <a:off x="3722117" y="1597052"/>
            <a:ext cx="0" cy="4834444"/>
          </a:xfrm>
          <a:prstGeom prst="line">
            <a:avLst/>
          </a:prstGeom>
          <a:noFill/>
          <a:ln w="28575" cap="flat" cmpd="sng" algn="ctr">
            <a:solidFill>
              <a:schemeClr val="bg1">
                <a:lumMod val="75000"/>
              </a:schemeClr>
            </a:solidFill>
            <a:prstDash val="sysDash"/>
            <a:round/>
            <a:headEnd type="none" w="med" len="med"/>
            <a:tailEnd type="none" w="med" len="med"/>
          </a:ln>
          <a:effectLst/>
        </p:spPr>
      </p:cxnSp>
      <p:cxnSp>
        <p:nvCxnSpPr>
          <p:cNvPr id="17" name="直线连接符 16">
            <a:extLst>
              <a:ext uri="{FF2B5EF4-FFF2-40B4-BE49-F238E27FC236}">
                <a16:creationId xmlns:a16="http://schemas.microsoft.com/office/drawing/2014/main" id="{E9BBDF73-BF2E-A046-8B42-59ADA56238F2}"/>
              </a:ext>
            </a:extLst>
          </p:cNvPr>
          <p:cNvCxnSpPr>
            <a:cxnSpLocks/>
          </p:cNvCxnSpPr>
          <p:nvPr/>
        </p:nvCxnSpPr>
        <p:spPr bwMode="auto">
          <a:xfrm>
            <a:off x="7682557" y="1597052"/>
            <a:ext cx="0" cy="4834444"/>
          </a:xfrm>
          <a:prstGeom prst="line">
            <a:avLst/>
          </a:prstGeom>
          <a:noFill/>
          <a:ln w="28575" cap="flat" cmpd="sng" algn="ctr">
            <a:solidFill>
              <a:schemeClr val="bg1">
                <a:lumMod val="75000"/>
              </a:schemeClr>
            </a:solidFill>
            <a:prstDash val="sysDash"/>
            <a:round/>
            <a:headEnd type="none" w="med" len="med"/>
            <a:tailEnd type="none" w="med" len="med"/>
          </a:ln>
          <a:effectLst/>
        </p:spPr>
      </p:cxnSp>
      <p:sp>
        <p:nvSpPr>
          <p:cNvPr id="18" name="矩形 17">
            <a:extLst>
              <a:ext uri="{FF2B5EF4-FFF2-40B4-BE49-F238E27FC236}">
                <a16:creationId xmlns:a16="http://schemas.microsoft.com/office/drawing/2014/main" id="{6800200E-7199-3D47-B828-16B727D86580}"/>
              </a:ext>
            </a:extLst>
          </p:cNvPr>
          <p:cNvSpPr/>
          <p:nvPr/>
        </p:nvSpPr>
        <p:spPr>
          <a:xfrm>
            <a:off x="1173698" y="1187460"/>
            <a:ext cx="1312219"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Tensor</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Cast</a:t>
            </a:r>
            <a:endParaRPr lang="zh-CN" altLang="en-US" dirty="0">
              <a:solidFill>
                <a:srgbClr val="374154"/>
              </a:solidFill>
              <a:latin typeface="Gill Sans MT" panose="020B0502020104020203" pitchFamily="34" charset="0"/>
            </a:endParaRPr>
          </a:p>
        </p:txBody>
      </p:sp>
      <p:sp>
        <p:nvSpPr>
          <p:cNvPr id="19" name="矩形 18">
            <a:extLst>
              <a:ext uri="{FF2B5EF4-FFF2-40B4-BE49-F238E27FC236}">
                <a16:creationId xmlns:a16="http://schemas.microsoft.com/office/drawing/2014/main" id="{A5F25FCE-8127-2F44-9685-22D74A61CFE2}"/>
              </a:ext>
            </a:extLst>
          </p:cNvPr>
          <p:cNvSpPr/>
          <p:nvPr/>
        </p:nvSpPr>
        <p:spPr>
          <a:xfrm>
            <a:off x="4614306" y="1187460"/>
            <a:ext cx="1955985"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Expand</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Elimination</a:t>
            </a:r>
            <a:endParaRPr lang="zh-CN" altLang="en-US" dirty="0">
              <a:solidFill>
                <a:srgbClr val="374154"/>
              </a:solidFill>
              <a:latin typeface="Gill Sans MT" panose="020B0502020104020203" pitchFamily="34" charset="0"/>
            </a:endParaRPr>
          </a:p>
        </p:txBody>
      </p:sp>
      <p:sp>
        <p:nvSpPr>
          <p:cNvPr id="20" name="矩形 19">
            <a:extLst>
              <a:ext uri="{FF2B5EF4-FFF2-40B4-BE49-F238E27FC236}">
                <a16:creationId xmlns:a16="http://schemas.microsoft.com/office/drawing/2014/main" id="{4A17D9AD-CC6F-7843-AE65-8A2952261E1C}"/>
              </a:ext>
            </a:extLst>
          </p:cNvPr>
          <p:cNvSpPr/>
          <p:nvPr/>
        </p:nvSpPr>
        <p:spPr>
          <a:xfrm>
            <a:off x="8155634" y="1187460"/>
            <a:ext cx="2794355"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Slice/pooling1x1</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Elimination</a:t>
            </a:r>
            <a:endParaRPr lang="zh-CN" altLang="en-US"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765369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III</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432048"/>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 位置无意义：</a:t>
            </a:r>
            <a:r>
              <a:rPr lang="zh-CN" altLang="en-US" dirty="0">
                <a:latin typeface="Gill Sans MT" panose="020B0502020104020203" pitchFamily="34" charset="0"/>
              </a:rPr>
              <a:t>一些 </a:t>
            </a:r>
            <a:r>
              <a:rPr lang="en-US" altLang="zh-CN" dirty="0">
                <a:latin typeface="Gill Sans MT" panose="020B0502020104020203" pitchFamily="34" charset="0"/>
              </a:rPr>
              <a:t>Op</a:t>
            </a:r>
            <a:r>
              <a:rPr lang="zh-CN" altLang="en-US" dirty="0">
                <a:latin typeface="Gill Sans MT" panose="020B0502020104020203" pitchFamily="34" charset="0"/>
              </a:rPr>
              <a:t> 在计算图中特殊位置会变得多余无意义；</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6" name="表格 5">
            <a:extLst>
              <a:ext uri="{FF2B5EF4-FFF2-40B4-BE49-F238E27FC236}">
                <a16:creationId xmlns:a16="http://schemas.microsoft.com/office/drawing/2014/main" id="{D72348E0-29CC-084A-A45E-99B1726F1E46}"/>
              </a:ext>
            </a:extLst>
          </p:cNvPr>
          <p:cNvGraphicFramePr>
            <a:graphicFrameLocks noGrp="1"/>
          </p:cNvGraphicFramePr>
          <p:nvPr>
            <p:extLst>
              <p:ext uri="{D42A27DB-BD31-4B8C-83A1-F6EECF244321}">
                <p14:modId xmlns:p14="http://schemas.microsoft.com/office/powerpoint/2010/main" val="3386863969"/>
              </p:ext>
            </p:extLst>
          </p:nvPr>
        </p:nvGraphicFramePr>
        <p:xfrm>
          <a:off x="697781" y="1988840"/>
          <a:ext cx="11009034" cy="4100120"/>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820024">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Remove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Output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Cast</a:t>
                      </a:r>
                      <a:endParaRPr lang="zh-CN" altLang="en-US" sz="1600" b="0" kern="1200" dirty="0">
                        <a:solidFill>
                          <a:srgbClr val="374154"/>
                        </a:solidFill>
                        <a:effectLst/>
                        <a:latin typeface="Gill Sans MT" panose="020B0502020104020203" pitchFamily="34" charset="0"/>
                        <a:ea typeface="+mn-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b="0" kern="1200" dirty="0">
                          <a:solidFill>
                            <a:srgbClr val="374154"/>
                          </a:solidFill>
                          <a:effectLst/>
                          <a:latin typeface="Gill Sans MT" panose="020B0502020104020203" pitchFamily="34" charset="0"/>
                          <a:ea typeface="+mn-ea"/>
                          <a:cs typeface="+mn-cs"/>
                        </a:rPr>
                        <a:t>输出后消除</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模型的输出不需要进行内存排布转换</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820024">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Unsqueeze Elimination</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600" b="0" kern="1200" dirty="0">
                          <a:solidFill>
                            <a:srgbClr val="374154"/>
                          </a:solidFill>
                          <a:effectLst/>
                          <a:latin typeface="Gill Sans MT" panose="020B0502020104020203" pitchFamily="34" charset="0"/>
                          <a:ea typeface="+mn-ea"/>
                          <a:cs typeface="+mn-cs"/>
                        </a:rPr>
                        <a:t>Unsqueeze</a:t>
                      </a:r>
                      <a:r>
                        <a:rPr lang="zh-CN" altLang="en-US" sz="1600" b="0" kern="1200" dirty="0">
                          <a:solidFill>
                            <a:srgbClr val="374154"/>
                          </a:solidFill>
                          <a:effectLst/>
                          <a:latin typeface="Gill Sans MT" panose="020B0502020104020203" pitchFamily="34" charset="0"/>
                          <a:ea typeface="+mn-ea"/>
                          <a:cs typeface="+mn-cs"/>
                        </a:rPr>
                        <a:t> 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当 </a:t>
                      </a:r>
                      <a:r>
                        <a:rPr lang="en-US" altLang="zh-CN" sz="1600" b="0" kern="1200" dirty="0">
                          <a:solidFill>
                            <a:srgbClr val="374154"/>
                          </a:solidFill>
                          <a:effectLst/>
                          <a:latin typeface="Gill Sans MT" panose="020B0502020104020203" pitchFamily="34" charset="0"/>
                          <a:ea typeface="+mj-ea"/>
                          <a:cs typeface="+mn-cs"/>
                        </a:rPr>
                        <a:t>Unsqueeze Op</a:t>
                      </a:r>
                      <a:r>
                        <a:rPr lang="zh-CN" altLang="en-US" sz="1600" b="0" kern="1200" dirty="0">
                          <a:solidFill>
                            <a:srgbClr val="374154"/>
                          </a:solidFill>
                          <a:effectLst/>
                          <a:latin typeface="Gill Sans MT" panose="020B0502020104020203" pitchFamily="34" charset="0"/>
                          <a:ea typeface="+mj-ea"/>
                          <a:cs typeface="+mn-cs"/>
                        </a:rPr>
                        <a:t> 输入是 </a:t>
                      </a:r>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 时，可以将 </a:t>
                      </a:r>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 执行 </a:t>
                      </a:r>
                      <a:r>
                        <a:rPr lang="en-US" altLang="zh-CN" sz="1600" b="0" kern="1200" dirty="0">
                          <a:solidFill>
                            <a:srgbClr val="374154"/>
                          </a:solidFill>
                          <a:effectLst/>
                          <a:latin typeface="Gill Sans MT" panose="020B0502020104020203" pitchFamily="34" charset="0"/>
                          <a:ea typeface="+mj-ea"/>
                          <a:cs typeface="+mn-cs"/>
                        </a:rPr>
                        <a:t>Unsqueeze</a:t>
                      </a:r>
                      <a:r>
                        <a:rPr lang="zh-CN" altLang="en-US" sz="1600" b="0" kern="1200" dirty="0">
                          <a:solidFill>
                            <a:srgbClr val="374154"/>
                          </a:solidFill>
                          <a:effectLst/>
                          <a:latin typeface="Gill Sans MT" panose="020B0502020104020203" pitchFamily="34" charset="0"/>
                          <a:ea typeface="+mj-ea"/>
                          <a:cs typeface="+mn-cs"/>
                        </a:rPr>
                        <a:t> 操作后直接删除 </a:t>
                      </a:r>
                      <a:r>
                        <a:rPr lang="en-US" altLang="zh-CN" sz="1600" b="0" kern="1200" dirty="0">
                          <a:solidFill>
                            <a:srgbClr val="374154"/>
                          </a:solidFill>
                          <a:effectLst/>
                          <a:latin typeface="Gill Sans MT" panose="020B0502020104020203" pitchFamily="34" charset="0"/>
                          <a:ea typeface="+mj-ea"/>
                          <a:cs typeface="+mn-cs"/>
                        </a:rPr>
                        <a:t>Unsqueeze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23281785"/>
                  </a:ext>
                </a:extLst>
              </a:tr>
              <a:tr h="820024">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Orphaned</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b="0" kern="1200" dirty="0">
                          <a:solidFill>
                            <a:srgbClr val="374154"/>
                          </a:solidFill>
                          <a:effectLst/>
                          <a:latin typeface="Gill Sans MT" panose="020B0502020104020203" pitchFamily="34" charset="0"/>
                          <a:ea typeface="+mn-ea"/>
                          <a:cs typeface="+mn-cs"/>
                        </a:rPr>
                        <a:t>孤儿节点消除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网络模型中存在一些数据节点，当没有其他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将该 </a:t>
                      </a:r>
                      <a:r>
                        <a:rPr lang="en-US" altLang="zh-CN" sz="1600" b="0" kern="1200" dirty="0">
                          <a:solidFill>
                            <a:srgbClr val="374154"/>
                          </a:solidFill>
                          <a:effectLst/>
                          <a:latin typeface="Gill Sans MT" panose="020B0502020104020203" pitchFamily="34" charset="0"/>
                          <a:ea typeface="+mj-ea"/>
                          <a:cs typeface="+mn-cs"/>
                        </a:rPr>
                        <a:t>Const Op</a:t>
                      </a:r>
                      <a:r>
                        <a:rPr lang="zh-CN" altLang="en-US" sz="1600" b="0" kern="1200" dirty="0">
                          <a:solidFill>
                            <a:srgbClr val="374154"/>
                          </a:solidFill>
                          <a:effectLst/>
                          <a:latin typeface="Gill Sans MT" panose="020B0502020104020203" pitchFamily="34" charset="0"/>
                          <a:ea typeface="+mj-ea"/>
                          <a:cs typeface="+mn-cs"/>
                        </a:rPr>
                        <a:t> 作为输入时可认为其为孤儿 </a:t>
                      </a:r>
                      <a:r>
                        <a:rPr lang="en-US" altLang="zh-CN" sz="1600" b="0" kern="1200" dirty="0">
                          <a:solidFill>
                            <a:srgbClr val="374154"/>
                          </a:solidFill>
                          <a:effectLst/>
                          <a:latin typeface="Gill Sans MT" panose="020B0502020104020203" pitchFamily="34" charset="0"/>
                          <a:ea typeface="+mj-ea"/>
                          <a:cs typeface="+mn-cs"/>
                        </a:rPr>
                        <a:t>orphaned</a:t>
                      </a:r>
                      <a:r>
                        <a:rPr lang="zh-CN" altLang="en-US" sz="1600" b="0" kern="1200" dirty="0">
                          <a:solidFill>
                            <a:srgbClr val="374154"/>
                          </a:solidFill>
                          <a:effectLst/>
                          <a:latin typeface="Gill Sans MT" panose="020B0502020104020203" pitchFamily="34" charset="0"/>
                          <a:ea typeface="+mj-ea"/>
                          <a:cs typeface="+mn-cs"/>
                        </a:rPr>
                        <a:t> 节点删除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4740982"/>
                  </a:ext>
                </a:extLst>
              </a:tr>
              <a:tr h="820024">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Reshape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before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binary</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600" b="0" kern="1200" dirty="0">
                          <a:solidFill>
                            <a:srgbClr val="374154"/>
                          </a:solidFill>
                          <a:effectLst/>
                          <a:latin typeface="Gill Sans MT" panose="020B0502020104020203" pitchFamily="34" charset="0"/>
                          <a:ea typeface="+mn-ea"/>
                          <a:cs typeface="+mn-cs"/>
                        </a:rPr>
                        <a:t>Reshape</a:t>
                      </a:r>
                      <a:r>
                        <a:rPr lang="zh-CN" altLang="en-US" sz="1600" b="0" kern="1200" dirty="0">
                          <a:solidFill>
                            <a:srgbClr val="374154"/>
                          </a:solidFill>
                          <a:effectLst/>
                          <a:latin typeface="Gill Sans MT" panose="020B0502020104020203" pitchFamily="34" charset="0"/>
                          <a:ea typeface="+mn-ea"/>
                          <a:cs typeface="+mn-cs"/>
                        </a:rPr>
                        <a:t> 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在 </a:t>
                      </a:r>
                      <a:r>
                        <a:rPr lang="en-US" altLang="zh-CN" sz="1600" b="0" kern="1200" dirty="0">
                          <a:solidFill>
                            <a:srgbClr val="374154"/>
                          </a:solidFill>
                          <a:effectLst/>
                          <a:latin typeface="Gill Sans MT" panose="020B0502020104020203" pitchFamily="34" charset="0"/>
                          <a:ea typeface="+mj-ea"/>
                          <a:cs typeface="+mn-cs"/>
                        </a:rPr>
                        <a:t>Binary</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前面有 </a:t>
                      </a:r>
                      <a:r>
                        <a:rPr lang="en-US" altLang="zh-CN" sz="1600" b="0" kern="1200" dirty="0">
                          <a:solidFill>
                            <a:srgbClr val="374154"/>
                          </a:solidFill>
                          <a:effectLst/>
                          <a:latin typeface="Gill Sans MT" panose="020B0502020104020203" pitchFamily="34" charset="0"/>
                          <a:ea typeface="+mj-ea"/>
                          <a:cs typeface="+mn-cs"/>
                        </a:rPr>
                        <a:t>Reshape</a:t>
                      </a:r>
                      <a:r>
                        <a:rPr lang="zh-CN" altLang="en-US" sz="1600" b="0" kern="1200" dirty="0">
                          <a:solidFill>
                            <a:srgbClr val="374154"/>
                          </a:solidFill>
                          <a:effectLst/>
                          <a:latin typeface="Gill Sans MT" panose="020B0502020104020203" pitchFamily="34" charset="0"/>
                          <a:ea typeface="+mj-ea"/>
                          <a:cs typeface="+mn-cs"/>
                        </a:rPr>
                        <a:t> 算子，则将其删除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2675513"/>
                  </a:ext>
                </a:extLst>
              </a:tr>
              <a:tr h="820024">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Reshape/Flatten</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after</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global</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pooling</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374154"/>
                          </a:solidFill>
                          <a:effectLst/>
                          <a:latin typeface="Gill Sans MT" panose="020B0502020104020203" pitchFamily="34" charset="0"/>
                          <a:ea typeface="+mn-ea"/>
                          <a:cs typeface="+mn-cs"/>
                        </a:rPr>
                        <a:t>Reshape</a:t>
                      </a:r>
                      <a:r>
                        <a:rPr lang="zh-CN" altLang="en-US" sz="1600" b="0" kern="1200" dirty="0">
                          <a:solidFill>
                            <a:srgbClr val="374154"/>
                          </a:solidFill>
                          <a:effectLst/>
                          <a:latin typeface="Gill Sans MT" panose="020B0502020104020203" pitchFamily="34" charset="0"/>
                          <a:ea typeface="+mn-ea"/>
                          <a:cs typeface="+mn-cs"/>
                        </a:rPr>
                        <a:t> 消除</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Reshape</a:t>
                      </a:r>
                      <a:r>
                        <a:rPr lang="zh-CN" altLang="en-US" sz="1600" b="0" kern="1200" dirty="0">
                          <a:solidFill>
                            <a:srgbClr val="374154"/>
                          </a:solidFill>
                          <a:effectLst/>
                          <a:latin typeface="Gill Sans MT" panose="020B0502020104020203" pitchFamily="34" charset="0"/>
                          <a:ea typeface="+mj-ea"/>
                          <a:cs typeface="+mn-cs"/>
                        </a:rPr>
                        <a:t> 为 </a:t>
                      </a:r>
                      <a:r>
                        <a:rPr lang="en-US" altLang="zh-CN" sz="1600" b="0" kern="1200" dirty="0">
                          <a:solidFill>
                            <a:srgbClr val="374154"/>
                          </a:solidFill>
                          <a:effectLst/>
                          <a:latin typeface="Gill Sans MT" panose="020B0502020104020203" pitchFamily="34" charset="0"/>
                          <a:ea typeface="+mj-ea"/>
                          <a:cs typeface="+mn-cs"/>
                        </a:rPr>
                        <a:t>flatten</a:t>
                      </a:r>
                      <a:r>
                        <a:rPr lang="zh-CN" altLang="en-US" sz="1600" b="0" kern="1200" dirty="0">
                          <a:solidFill>
                            <a:srgbClr val="374154"/>
                          </a:solidFill>
                          <a:effectLst/>
                          <a:latin typeface="Gill Sans MT" panose="020B0502020104020203" pitchFamily="34" charset="0"/>
                          <a:ea typeface="+mj-ea"/>
                          <a:cs typeface="+mn-cs"/>
                        </a:rPr>
                        <a:t> 时（即期望 </a:t>
                      </a:r>
                      <a:r>
                        <a:rPr lang="en-US" altLang="zh-CN" sz="1600" b="0" kern="1200" dirty="0">
                          <a:solidFill>
                            <a:srgbClr val="374154"/>
                          </a:solidFill>
                          <a:effectLst/>
                          <a:latin typeface="Gill Sans MT" panose="020B0502020104020203" pitchFamily="34" charset="0"/>
                          <a:ea typeface="+mn-ea"/>
                          <a:cs typeface="+mn-cs"/>
                        </a:rPr>
                        <a:t>Reshape</a:t>
                      </a:r>
                      <a:r>
                        <a:rPr lang="zh-CN" altLang="en-US" sz="1600" b="0" kern="1200" dirty="0">
                          <a:solidFill>
                            <a:srgbClr val="374154"/>
                          </a:solidFill>
                          <a:effectLst/>
                          <a:latin typeface="Gill Sans MT" panose="020B0502020104020203" pitchFamily="34" charset="0"/>
                          <a:ea typeface="+mj-ea"/>
                          <a:cs typeface="+mn-cs"/>
                        </a:rPr>
                        <a:t> 后 </a:t>
                      </a:r>
                      <a:r>
                        <a:rPr lang="en-US" altLang="zh-CN" sz="1600" b="0" kern="1200" dirty="0">
                          <a:solidFill>
                            <a:srgbClr val="374154"/>
                          </a:solidFill>
                          <a:effectLst/>
                          <a:latin typeface="Gill Sans MT" panose="020B0502020104020203" pitchFamily="34" charset="0"/>
                          <a:ea typeface="+mj-ea"/>
                          <a:cs typeface="+mn-cs"/>
                        </a:rPr>
                        <a:t>Tensor</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w=1,h=1,c=c</a:t>
                      </a:r>
                      <a:r>
                        <a:rPr lang="zh-CN" altLang="en-US" sz="1600" b="0" kern="1200" dirty="0">
                          <a:solidFill>
                            <a:srgbClr val="374154"/>
                          </a:solidFill>
                          <a:effectLst/>
                          <a:latin typeface="Gill Sans MT" panose="020B0502020104020203" pitchFamily="34" charset="0"/>
                          <a:ea typeface="+mn-ea"/>
                          <a:cs typeface="+mn-cs"/>
                        </a:rPr>
                        <a:t>）</a:t>
                      </a:r>
                      <a:r>
                        <a:rPr lang="zh-CN" altLang="en-US" sz="1600" b="0" kern="1200" dirty="0">
                          <a:solidFill>
                            <a:srgbClr val="374154"/>
                          </a:solidFill>
                          <a:effectLst/>
                          <a:latin typeface="Gill Sans MT" panose="020B0502020104020203" pitchFamily="34" charset="0"/>
                          <a:ea typeface="+mj-ea"/>
                          <a:cs typeface="+mn-cs"/>
                        </a:rPr>
                        <a:t>，而</a:t>
                      </a:r>
                      <a:r>
                        <a:rPr lang="en-US" altLang="zh-CN" sz="1600" b="0" kern="1200" dirty="0">
                          <a:solidFill>
                            <a:srgbClr val="374154"/>
                          </a:solidFill>
                          <a:effectLst/>
                          <a:latin typeface="Gill Sans MT" panose="020B0502020104020203" pitchFamily="34" charset="0"/>
                          <a:ea typeface="+mj-ea"/>
                          <a:cs typeface="+mn-cs"/>
                        </a:rPr>
                        <a:t>global</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pooling</a:t>
                      </a:r>
                      <a:r>
                        <a:rPr lang="zh-CN" altLang="en-US" sz="1600" b="0" kern="1200" dirty="0">
                          <a:solidFill>
                            <a:srgbClr val="374154"/>
                          </a:solidFill>
                          <a:effectLst/>
                          <a:latin typeface="Gill Sans MT" panose="020B0502020104020203" pitchFamily="34" charset="0"/>
                          <a:ea typeface="+mj-ea"/>
                          <a:cs typeface="+mn-cs"/>
                        </a:rPr>
                        <a:t> 输出 </a:t>
                      </a:r>
                      <a:r>
                        <a:rPr lang="en-US" altLang="zh-CN" sz="1600" b="0" kern="1200" dirty="0">
                          <a:solidFill>
                            <a:srgbClr val="374154"/>
                          </a:solidFill>
                          <a:effectLst/>
                          <a:latin typeface="Gill Sans MT" panose="020B0502020104020203" pitchFamily="34" charset="0"/>
                          <a:ea typeface="+mn-ea"/>
                          <a:cs typeface="+mn-cs"/>
                        </a:rPr>
                        <a:t>Tensor</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w=1,h=1,c=c</a:t>
                      </a:r>
                      <a:r>
                        <a:rPr lang="zh-CN" altLang="en-US" sz="1600" b="0" kern="1200" dirty="0">
                          <a:solidFill>
                            <a:srgbClr val="374154"/>
                          </a:solidFill>
                          <a:effectLst/>
                          <a:latin typeface="Gill Sans MT" panose="020B0502020104020203" pitchFamily="34" charset="0"/>
                          <a:ea typeface="+mj-ea"/>
                          <a:cs typeface="+mn-cs"/>
                        </a:rPr>
                        <a:t>，</a:t>
                      </a:r>
                      <a:r>
                        <a:rPr lang="zh-CN" altLang="en-US" sz="1600" b="0" kern="1200" dirty="0">
                          <a:solidFill>
                            <a:srgbClr val="374154"/>
                          </a:solidFill>
                          <a:effectLst/>
                          <a:latin typeface="Gill Sans MT" panose="020B0502020104020203" pitchFamily="34" charset="0"/>
                          <a:ea typeface="+mn-ea"/>
                          <a:cs typeface="+mn-cs"/>
                        </a:rPr>
                        <a:t>则将其删除</a:t>
                      </a:r>
                      <a:endParaRPr lang="en-US" altLang="zh-CN" sz="1600" b="0" kern="1200" dirty="0">
                        <a:solidFill>
                          <a:srgbClr val="374154"/>
                        </a:solidFill>
                        <a:effectLst/>
                        <a:latin typeface="Gill Sans MT" panose="020B0502020104020203" pitchFamily="34" charset="0"/>
                        <a:ea typeface="+mj-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bl>
          </a:graphicData>
        </a:graphic>
      </p:graphicFrame>
    </p:spTree>
    <p:extLst>
      <p:ext uri="{BB962C8B-B14F-4D97-AF65-F5344CB8AC3E}">
        <p14:creationId xmlns:p14="http://schemas.microsoft.com/office/powerpoint/2010/main" val="833305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III</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589190"/>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 位置无意义：</a:t>
            </a:r>
            <a:r>
              <a:rPr lang="zh-CN" altLang="en-US" dirty="0">
                <a:latin typeface="Gill Sans MT" panose="020B0502020104020203" pitchFamily="34" charset="0"/>
              </a:rPr>
              <a:t>一些 </a:t>
            </a:r>
            <a:r>
              <a:rPr lang="en-US" altLang="zh-CN" dirty="0">
                <a:latin typeface="Gill Sans MT" panose="020B0502020104020203" pitchFamily="34" charset="0"/>
              </a:rPr>
              <a:t>Op</a:t>
            </a:r>
            <a:r>
              <a:rPr lang="zh-CN" altLang="en-US" dirty="0">
                <a:latin typeface="Gill Sans MT" panose="020B0502020104020203" pitchFamily="34" charset="0"/>
              </a:rPr>
              <a:t> 在计算图中特殊位置会变得多余无意义；</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7" name="表格 6">
            <a:extLst>
              <a:ext uri="{FF2B5EF4-FFF2-40B4-BE49-F238E27FC236}">
                <a16:creationId xmlns:a16="http://schemas.microsoft.com/office/drawing/2014/main" id="{187B72ED-41E8-4942-8C58-B2780F887F05}"/>
              </a:ext>
            </a:extLst>
          </p:cNvPr>
          <p:cNvGraphicFramePr>
            <a:graphicFrameLocks noGrp="1"/>
          </p:cNvGraphicFramePr>
          <p:nvPr>
            <p:extLst>
              <p:ext uri="{D42A27DB-BD31-4B8C-83A1-F6EECF244321}">
                <p14:modId xmlns:p14="http://schemas.microsoft.com/office/powerpoint/2010/main" val="3154628674"/>
              </p:ext>
            </p:extLst>
          </p:nvPr>
        </p:nvGraphicFramePr>
        <p:xfrm>
          <a:off x="625396" y="2564904"/>
          <a:ext cx="11009034" cy="3180153"/>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1060051">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Flatten</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after</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linear</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600" b="0" kern="1200" dirty="0">
                          <a:solidFill>
                            <a:srgbClr val="374154"/>
                          </a:solidFill>
                          <a:effectLst/>
                          <a:latin typeface="Gill Sans MT" panose="020B0502020104020203" pitchFamily="34" charset="0"/>
                          <a:ea typeface="+mn-ea"/>
                          <a:cs typeface="+mn-cs"/>
                        </a:rPr>
                        <a:t>Flatten</a:t>
                      </a:r>
                      <a:r>
                        <a:rPr lang="zh-CN" altLang="en-US" sz="1600" b="0" kern="1200" dirty="0">
                          <a:solidFill>
                            <a:srgbClr val="374154"/>
                          </a:solidFill>
                          <a:effectLst/>
                          <a:latin typeface="Gill Sans MT" panose="020B0502020104020203" pitchFamily="34" charset="0"/>
                          <a:ea typeface="+mn-ea"/>
                          <a:cs typeface="+mn-cs"/>
                        </a:rPr>
                        <a:t> 消除</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n-ea"/>
                          <a:cs typeface="+mn-cs"/>
                        </a:rPr>
                        <a:t>linear</a:t>
                      </a:r>
                      <a:r>
                        <a:rPr lang="zh-CN" altLang="en-US" sz="1600" b="0" kern="1200" dirty="0">
                          <a:solidFill>
                            <a:srgbClr val="374154"/>
                          </a:solidFill>
                          <a:effectLst/>
                          <a:latin typeface="Gill Sans MT" panose="020B0502020104020203" pitchFamily="34" charset="0"/>
                          <a:ea typeface="+mn-ea"/>
                          <a:cs typeface="+mn-cs"/>
                        </a:rPr>
                        <a:t> </a:t>
                      </a:r>
                      <a:r>
                        <a:rPr lang="zh-CN" altLang="en-US" sz="1600" b="0" kern="1200" dirty="0">
                          <a:solidFill>
                            <a:srgbClr val="374154"/>
                          </a:solidFill>
                          <a:effectLst/>
                          <a:latin typeface="Gill Sans MT" panose="020B0502020104020203" pitchFamily="34" charset="0"/>
                          <a:ea typeface="+mj-ea"/>
                          <a:cs typeface="+mn-cs"/>
                        </a:rPr>
                        <a:t>全连接层输出 </a:t>
                      </a:r>
                      <a:r>
                        <a:rPr lang="en-US" altLang="zh-CN" sz="1600" b="0" kern="1200" dirty="0">
                          <a:solidFill>
                            <a:srgbClr val="374154"/>
                          </a:solidFill>
                          <a:effectLst/>
                          <a:latin typeface="Gill Sans MT" panose="020B0502020104020203" pitchFamily="34" charset="0"/>
                          <a:ea typeface="+mj-ea"/>
                          <a:cs typeface="+mn-cs"/>
                        </a:rPr>
                        <a:t>tensor</a:t>
                      </a:r>
                      <a:r>
                        <a:rPr lang="zh-CN" altLang="en-US" sz="1600" b="0" kern="1200" dirty="0">
                          <a:solidFill>
                            <a:srgbClr val="374154"/>
                          </a:solidFill>
                          <a:effectLst/>
                          <a:latin typeface="Gill Sans MT" panose="020B0502020104020203" pitchFamily="34" charset="0"/>
                          <a:ea typeface="+mj-ea"/>
                          <a:cs typeface="+mn-cs"/>
                        </a:rPr>
                        <a:t> 为 </a:t>
                      </a:r>
                      <a:r>
                        <a:rPr lang="en-US" altLang="zh-CN" sz="1600" b="0" kern="1200" dirty="0">
                          <a:solidFill>
                            <a:srgbClr val="374154"/>
                          </a:solidFill>
                          <a:effectLst/>
                          <a:latin typeface="Gill Sans MT" panose="020B0502020104020203" pitchFamily="34" charset="0"/>
                          <a:ea typeface="+mj-ea"/>
                          <a:cs typeface="+mn-cs"/>
                        </a:rPr>
                        <a:t>w=1,h=1,c=c</a:t>
                      </a:r>
                      <a:r>
                        <a:rPr lang="zh-CN" altLang="en-US" sz="1600" b="0" kern="1200" dirty="0">
                          <a:solidFill>
                            <a:srgbClr val="374154"/>
                          </a:solidFill>
                          <a:effectLst/>
                          <a:latin typeface="Gill Sans MT" panose="020B0502020104020203" pitchFamily="34" charset="0"/>
                          <a:ea typeface="+mj-ea"/>
                          <a:cs typeface="+mn-cs"/>
                        </a:rPr>
                        <a:t>时，后续 </a:t>
                      </a:r>
                      <a:r>
                        <a:rPr lang="en-US" altLang="zh-CN" sz="1600" b="0" kern="1200" dirty="0">
                          <a:solidFill>
                            <a:srgbClr val="374154"/>
                          </a:solidFill>
                          <a:effectLst/>
                          <a:latin typeface="Gill Sans MT" panose="020B0502020104020203" pitchFamily="34" charset="0"/>
                          <a:ea typeface="+mj-ea"/>
                          <a:cs typeface="+mn-cs"/>
                        </a:rPr>
                        <a:t>Flatten</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可删除</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1060051">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Duplicate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Reshape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b="0" kern="1200" dirty="0">
                          <a:solidFill>
                            <a:srgbClr val="374154"/>
                          </a:solidFill>
                          <a:effectLst/>
                          <a:latin typeface="Gill Sans MT" panose="020B0502020104020203" pitchFamily="34" charset="0"/>
                          <a:ea typeface="+mn-ea"/>
                          <a:cs typeface="+mn-cs"/>
                        </a:rPr>
                        <a:t>重复消除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连续 </a:t>
                      </a:r>
                      <a:r>
                        <a:rPr lang="en-US" altLang="zh-CN" sz="1600" b="0" kern="1200" dirty="0">
                          <a:solidFill>
                            <a:srgbClr val="374154"/>
                          </a:solidFill>
                          <a:effectLst/>
                          <a:latin typeface="Gill Sans MT" panose="020B0502020104020203" pitchFamily="34" charset="0"/>
                          <a:ea typeface="+mj-ea"/>
                          <a:cs typeface="+mn-cs"/>
                        </a:rPr>
                        <a:t>Reshape</a:t>
                      </a:r>
                      <a:r>
                        <a:rPr lang="zh-CN" altLang="en-US" sz="1600" b="0" kern="1200" dirty="0">
                          <a:solidFill>
                            <a:srgbClr val="374154"/>
                          </a:solidFill>
                          <a:effectLst/>
                          <a:latin typeface="Gill Sans MT" panose="020B0502020104020203" pitchFamily="34" charset="0"/>
                          <a:ea typeface="+mj-ea"/>
                          <a:cs typeface="+mn-cs"/>
                        </a:rPr>
                        <a:t> 只需要保留最后一个 </a:t>
                      </a:r>
                      <a:r>
                        <a:rPr lang="en-US" altLang="zh-CN" sz="1600" b="0" kern="1200" dirty="0">
                          <a:solidFill>
                            <a:srgbClr val="374154"/>
                          </a:solidFill>
                          <a:effectLst/>
                          <a:latin typeface="Gill Sans MT" panose="020B0502020104020203" pitchFamily="34" charset="0"/>
                          <a:ea typeface="+mj-ea"/>
                          <a:cs typeface="+mn-cs"/>
                        </a:rPr>
                        <a:t>Reshape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2675513"/>
                  </a:ext>
                </a:extLst>
              </a:tr>
              <a:tr h="1060051">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Duplicated</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Cast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zh-CN" altLang="en-US" sz="1600" b="0" kern="1200" dirty="0">
                          <a:solidFill>
                            <a:srgbClr val="374154"/>
                          </a:solidFill>
                          <a:effectLst/>
                          <a:latin typeface="Gill Sans MT" panose="020B0502020104020203" pitchFamily="34" charset="0"/>
                          <a:ea typeface="+mn-ea"/>
                          <a:cs typeface="+mn-cs"/>
                        </a:rPr>
                        <a:t>重复消除</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连续的内存排布转换或者数据转换，只需要保留最后一个</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bl>
          </a:graphicData>
        </a:graphic>
      </p:graphicFrame>
    </p:spTree>
    <p:extLst>
      <p:ext uri="{BB962C8B-B14F-4D97-AF65-F5344CB8AC3E}">
        <p14:creationId xmlns:p14="http://schemas.microsoft.com/office/powerpoint/2010/main" val="44705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III</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11" name="矩形 10">
            <a:extLst>
              <a:ext uri="{FF2B5EF4-FFF2-40B4-BE49-F238E27FC236}">
                <a16:creationId xmlns:a16="http://schemas.microsoft.com/office/drawing/2014/main" id="{53FD5DAD-218E-0A45-8BC2-F190E96AF182}"/>
              </a:ext>
            </a:extLst>
          </p:cNvPr>
          <p:cNvSpPr/>
          <p:nvPr/>
        </p:nvSpPr>
        <p:spPr>
          <a:xfrm>
            <a:off x="530587" y="1411780"/>
            <a:ext cx="2189574"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Remove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Output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Cast</a:t>
            </a:r>
            <a:endParaRPr lang="zh-CN" altLang="en-US" dirty="0">
              <a:solidFill>
                <a:srgbClr val="374154"/>
              </a:solidFill>
              <a:latin typeface="Gill Sans MT" panose="020B0502020104020203" pitchFamily="34" charset="0"/>
            </a:endParaRPr>
          </a:p>
        </p:txBody>
      </p:sp>
      <p:sp>
        <p:nvSpPr>
          <p:cNvPr id="12" name="矩形 11">
            <a:extLst>
              <a:ext uri="{FF2B5EF4-FFF2-40B4-BE49-F238E27FC236}">
                <a16:creationId xmlns:a16="http://schemas.microsoft.com/office/drawing/2014/main" id="{ACDF3B43-DC05-214F-B6C0-386993311101}"/>
              </a:ext>
            </a:extLst>
          </p:cNvPr>
          <p:cNvSpPr/>
          <p:nvPr/>
        </p:nvSpPr>
        <p:spPr>
          <a:xfrm>
            <a:off x="3313050" y="1411780"/>
            <a:ext cx="2305439"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Unsqueeze Elimination</a:t>
            </a:r>
            <a:endParaRPr lang="zh-CN" altLang="en-US" dirty="0">
              <a:solidFill>
                <a:srgbClr val="374154"/>
              </a:solidFill>
              <a:latin typeface="Gill Sans MT" panose="020B0502020104020203" pitchFamily="34" charset="0"/>
            </a:endParaRPr>
          </a:p>
        </p:txBody>
      </p:sp>
      <p:sp>
        <p:nvSpPr>
          <p:cNvPr id="13" name="矩形 12">
            <a:extLst>
              <a:ext uri="{FF2B5EF4-FFF2-40B4-BE49-F238E27FC236}">
                <a16:creationId xmlns:a16="http://schemas.microsoft.com/office/drawing/2014/main" id="{09480B92-82F7-6F49-8F18-F99E1FB52031}"/>
              </a:ext>
            </a:extLst>
          </p:cNvPr>
          <p:cNvSpPr/>
          <p:nvPr/>
        </p:nvSpPr>
        <p:spPr>
          <a:xfrm>
            <a:off x="6211378" y="1411780"/>
            <a:ext cx="2050561"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Orphaned</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sp>
        <p:nvSpPr>
          <p:cNvPr id="14" name="矩形 13">
            <a:extLst>
              <a:ext uri="{FF2B5EF4-FFF2-40B4-BE49-F238E27FC236}">
                <a16:creationId xmlns:a16="http://schemas.microsoft.com/office/drawing/2014/main" id="{604861E2-D6FF-EA4E-A791-93A3AE74F45D}"/>
              </a:ext>
            </a:extLst>
          </p:cNvPr>
          <p:cNvSpPr/>
          <p:nvPr/>
        </p:nvSpPr>
        <p:spPr>
          <a:xfrm>
            <a:off x="8854829" y="1411780"/>
            <a:ext cx="2811347"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Reshape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after</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global</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pooling</a:t>
            </a:r>
            <a:endParaRPr lang="zh-CN" altLang="en-US" dirty="0">
              <a:solidFill>
                <a:srgbClr val="374154"/>
              </a:solidFill>
              <a:latin typeface="Gill Sans MT" panose="020B0502020104020203" pitchFamily="34" charset="0"/>
            </a:endParaRPr>
          </a:p>
        </p:txBody>
      </p:sp>
      <p:pic>
        <p:nvPicPr>
          <p:cNvPr id="16" name="图片 15">
            <a:extLst>
              <a:ext uri="{FF2B5EF4-FFF2-40B4-BE49-F238E27FC236}">
                <a16:creationId xmlns:a16="http://schemas.microsoft.com/office/drawing/2014/main" id="{69B43F12-58EE-E347-A88F-C2AD48B9F2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278" y="1924132"/>
            <a:ext cx="1204922" cy="4601212"/>
          </a:xfrm>
          <a:prstGeom prst="rect">
            <a:avLst/>
          </a:prstGeom>
        </p:spPr>
      </p:pic>
      <p:pic>
        <p:nvPicPr>
          <p:cNvPr id="20" name="图片 19">
            <a:extLst>
              <a:ext uri="{FF2B5EF4-FFF2-40B4-BE49-F238E27FC236}">
                <a16:creationId xmlns:a16="http://schemas.microsoft.com/office/drawing/2014/main" id="{F02439A4-B6D4-8743-A139-0A240AEE31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60796" y="2456741"/>
            <a:ext cx="1209945" cy="4068603"/>
          </a:xfrm>
          <a:prstGeom prst="rect">
            <a:avLst/>
          </a:prstGeom>
        </p:spPr>
      </p:pic>
      <p:pic>
        <p:nvPicPr>
          <p:cNvPr id="24" name="图片 23">
            <a:extLst>
              <a:ext uri="{FF2B5EF4-FFF2-40B4-BE49-F238E27FC236}">
                <a16:creationId xmlns:a16="http://schemas.microsoft.com/office/drawing/2014/main" id="{B78DC88A-7B05-CC4A-AD0C-4B73185BF7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55682" y="1903048"/>
            <a:ext cx="2136746" cy="4601212"/>
          </a:xfrm>
          <a:prstGeom prst="rect">
            <a:avLst/>
          </a:prstGeom>
        </p:spPr>
      </p:pic>
      <p:pic>
        <p:nvPicPr>
          <p:cNvPr id="28" name="图片 27">
            <a:extLst>
              <a:ext uri="{FF2B5EF4-FFF2-40B4-BE49-F238E27FC236}">
                <a16:creationId xmlns:a16="http://schemas.microsoft.com/office/drawing/2014/main" id="{699BE341-890E-494A-A54E-0E15DA24AB5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45852" y="1831040"/>
            <a:ext cx="1229300" cy="4694304"/>
          </a:xfrm>
          <a:prstGeom prst="rect">
            <a:avLst/>
          </a:prstGeom>
        </p:spPr>
      </p:pic>
    </p:spTree>
    <p:extLst>
      <p:ext uri="{BB962C8B-B14F-4D97-AF65-F5344CB8AC3E}">
        <p14:creationId xmlns:p14="http://schemas.microsoft.com/office/powerpoint/2010/main" val="3099457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III</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3" name="矩形 2">
            <a:extLst>
              <a:ext uri="{FF2B5EF4-FFF2-40B4-BE49-F238E27FC236}">
                <a16:creationId xmlns:a16="http://schemas.microsoft.com/office/drawing/2014/main" id="{21685935-DA1E-2B4A-9E09-D9A3A63C46DC}"/>
              </a:ext>
            </a:extLst>
          </p:cNvPr>
          <p:cNvSpPr/>
          <p:nvPr/>
        </p:nvSpPr>
        <p:spPr>
          <a:xfrm>
            <a:off x="827812" y="1340768"/>
            <a:ext cx="2815194"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Flatten</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after</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linear</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sp>
        <p:nvSpPr>
          <p:cNvPr id="7" name="矩形 6">
            <a:extLst>
              <a:ext uri="{FF2B5EF4-FFF2-40B4-BE49-F238E27FC236}">
                <a16:creationId xmlns:a16="http://schemas.microsoft.com/office/drawing/2014/main" id="{1F4A74DF-1039-1E4F-BC92-94FA1A736433}"/>
              </a:ext>
            </a:extLst>
          </p:cNvPr>
          <p:cNvSpPr/>
          <p:nvPr/>
        </p:nvSpPr>
        <p:spPr>
          <a:xfrm>
            <a:off x="4514205" y="1340768"/>
            <a:ext cx="2828980"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Duplicate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Reshape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sp>
        <p:nvSpPr>
          <p:cNvPr id="9" name="矩形 8">
            <a:extLst>
              <a:ext uri="{FF2B5EF4-FFF2-40B4-BE49-F238E27FC236}">
                <a16:creationId xmlns:a16="http://schemas.microsoft.com/office/drawing/2014/main" id="{7A5316DE-9120-BC4C-8D1B-3E8ACC049C85}"/>
              </a:ext>
            </a:extLst>
          </p:cNvPr>
          <p:cNvSpPr/>
          <p:nvPr/>
        </p:nvSpPr>
        <p:spPr>
          <a:xfrm>
            <a:off x="8214384" y="1340768"/>
            <a:ext cx="2597186"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Duplicated</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Cast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pic>
        <p:nvPicPr>
          <p:cNvPr id="11" name="图片 10">
            <a:extLst>
              <a:ext uri="{FF2B5EF4-FFF2-40B4-BE49-F238E27FC236}">
                <a16:creationId xmlns:a16="http://schemas.microsoft.com/office/drawing/2014/main" id="{7ABFE8CB-0A8E-EC40-840C-8DC5686884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78701" y="1728192"/>
            <a:ext cx="1312803" cy="5013176"/>
          </a:xfrm>
          <a:prstGeom prst="rect">
            <a:avLst/>
          </a:prstGeom>
        </p:spPr>
      </p:pic>
      <p:pic>
        <p:nvPicPr>
          <p:cNvPr id="13" name="图片 12">
            <a:extLst>
              <a:ext uri="{FF2B5EF4-FFF2-40B4-BE49-F238E27FC236}">
                <a16:creationId xmlns:a16="http://schemas.microsoft.com/office/drawing/2014/main" id="{2EA30A7E-FF83-1944-9AD8-601B2BD706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37945" y="1700808"/>
            <a:ext cx="1312803" cy="5013176"/>
          </a:xfrm>
          <a:prstGeom prst="rect">
            <a:avLst/>
          </a:prstGeom>
        </p:spPr>
      </p:pic>
      <p:pic>
        <p:nvPicPr>
          <p:cNvPr id="15" name="图片 14">
            <a:extLst>
              <a:ext uri="{FF2B5EF4-FFF2-40B4-BE49-F238E27FC236}">
                <a16:creationId xmlns:a16="http://schemas.microsoft.com/office/drawing/2014/main" id="{E2E09C72-3545-8A46-9544-A162162CECF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79007" y="1740684"/>
            <a:ext cx="1312803" cy="5013176"/>
          </a:xfrm>
          <a:prstGeom prst="rect">
            <a:avLst/>
          </a:prstGeom>
        </p:spPr>
      </p:pic>
    </p:spTree>
    <p:extLst>
      <p:ext uri="{BB962C8B-B14F-4D97-AF65-F5344CB8AC3E}">
        <p14:creationId xmlns:p14="http://schemas.microsoft.com/office/powerpoint/2010/main" val="2058825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IV</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589190"/>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 前后反义：</a:t>
            </a:r>
            <a:r>
              <a:rPr lang="zh-CN" altLang="en-US" dirty="0">
                <a:latin typeface="Gill Sans MT" panose="020B0502020104020203" pitchFamily="34" charset="0"/>
              </a:rPr>
              <a:t>前后两个相邻 </a:t>
            </a:r>
            <a:r>
              <a:rPr lang="en-US" altLang="zh-CN" dirty="0">
                <a:latin typeface="Gill Sans MT" panose="020B0502020104020203" pitchFamily="34" charset="0"/>
              </a:rPr>
              <a:t>Op</a:t>
            </a:r>
            <a:r>
              <a:rPr lang="zh-CN" altLang="en-US" dirty="0">
                <a:latin typeface="Gill Sans MT" panose="020B0502020104020203" pitchFamily="34" charset="0"/>
              </a:rPr>
              <a:t> 进行操作时，语义相反的两个 </a:t>
            </a:r>
            <a:r>
              <a:rPr lang="en-US" altLang="zh-CN" dirty="0">
                <a:latin typeface="Gill Sans MT" panose="020B0502020104020203" pitchFamily="34" charset="0"/>
              </a:rPr>
              <a:t>Op</a:t>
            </a:r>
            <a:r>
              <a:rPr lang="zh-CN" altLang="en-US" dirty="0">
                <a:latin typeface="Gill Sans MT" panose="020B0502020104020203" pitchFamily="34" charset="0"/>
              </a:rPr>
              <a:t> 都可以删除；</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7" name="表格 6">
            <a:extLst>
              <a:ext uri="{FF2B5EF4-FFF2-40B4-BE49-F238E27FC236}">
                <a16:creationId xmlns:a16="http://schemas.microsoft.com/office/drawing/2014/main" id="{C9CE66BD-FB11-2946-BE63-5A7C714F9001}"/>
              </a:ext>
            </a:extLst>
          </p:cNvPr>
          <p:cNvGraphicFramePr>
            <a:graphicFrameLocks noGrp="1"/>
          </p:cNvGraphicFramePr>
          <p:nvPr>
            <p:extLst>
              <p:ext uri="{D42A27DB-BD31-4B8C-83A1-F6EECF244321}">
                <p14:modId xmlns:p14="http://schemas.microsoft.com/office/powerpoint/2010/main" val="3802566614"/>
              </p:ext>
            </p:extLst>
          </p:nvPr>
        </p:nvGraphicFramePr>
        <p:xfrm>
          <a:off x="650548" y="2420888"/>
          <a:ext cx="11009034" cy="3600400"/>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900100">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Squeeze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ExpandDims</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n-ea"/>
                          <a:cs typeface="+mn-cs"/>
                        </a:rPr>
                        <a:t>Squeeze</a:t>
                      </a:r>
                      <a:r>
                        <a:rPr lang="zh-CN" altLang="en-US" sz="1600" b="0" kern="1200" dirty="0">
                          <a:solidFill>
                            <a:srgbClr val="374154"/>
                          </a:solidFill>
                          <a:effectLst/>
                          <a:latin typeface="Gill Sans MT" panose="020B0502020104020203" pitchFamily="34" charset="0"/>
                          <a:ea typeface="+mn-ea"/>
                          <a:cs typeface="+mn-cs"/>
                        </a:rPr>
                        <a:t>和</a:t>
                      </a:r>
                      <a:r>
                        <a:rPr lang="en-US" altLang="zh-CN" sz="1600" b="0" kern="1200" dirty="0">
                          <a:solidFill>
                            <a:srgbClr val="374154"/>
                          </a:solidFill>
                          <a:effectLst/>
                          <a:latin typeface="Gill Sans MT" panose="020B0502020104020203" pitchFamily="34" charset="0"/>
                          <a:ea typeface="+mn-ea"/>
                          <a:cs typeface="+mn-cs"/>
                        </a:rPr>
                        <a:t>ExpandDims</a:t>
                      </a:r>
                      <a:r>
                        <a:rPr lang="zh-CN" altLang="en-US" sz="1600" b="0" kern="1200" dirty="0">
                          <a:solidFill>
                            <a:srgbClr val="374154"/>
                          </a:solidFill>
                          <a:effectLst/>
                          <a:latin typeface="Gill Sans MT" panose="020B0502020104020203" pitchFamily="34" charset="0"/>
                          <a:ea typeface="+mn-ea"/>
                          <a:cs typeface="+mn-cs"/>
                        </a:rPr>
                        <a:t>这两个</a:t>
                      </a:r>
                      <a:r>
                        <a:rPr lang="en-US" altLang="zh-CN" sz="1600" b="0" kern="1200" dirty="0">
                          <a:solidFill>
                            <a:srgbClr val="374154"/>
                          </a:solidFill>
                          <a:effectLst/>
                          <a:latin typeface="Gill Sans MT" panose="020B0502020104020203" pitchFamily="34" charset="0"/>
                          <a:ea typeface="+mn-ea"/>
                          <a:cs typeface="+mn-cs"/>
                        </a:rPr>
                        <a:t>Op</a:t>
                      </a:r>
                      <a:r>
                        <a:rPr lang="zh-CN" altLang="en-US" sz="1600" b="0" kern="1200" dirty="0">
                          <a:solidFill>
                            <a:srgbClr val="374154"/>
                          </a:solidFill>
                          <a:effectLst/>
                          <a:latin typeface="Gill Sans MT" panose="020B0502020104020203" pitchFamily="34" charset="0"/>
                          <a:ea typeface="+mn-ea"/>
                          <a:cs typeface="+mn-cs"/>
                        </a:rPr>
                        <a:t>是反义的</a:t>
                      </a:r>
                      <a:r>
                        <a:rPr lang="en-US" altLang="zh-CN" sz="1600" b="0" kern="1200" dirty="0">
                          <a:solidFill>
                            <a:srgbClr val="374154"/>
                          </a:solidFill>
                          <a:effectLst/>
                          <a:latin typeface="Gill Sans MT" panose="020B0502020104020203" pitchFamily="34" charset="0"/>
                          <a:ea typeface="+mn-ea"/>
                          <a:cs typeface="+mn-cs"/>
                        </a:rPr>
                        <a:t>,</a:t>
                      </a:r>
                      <a:r>
                        <a:rPr lang="zh-CN" altLang="en-US" sz="1600" b="0" kern="1200" dirty="0">
                          <a:solidFill>
                            <a:srgbClr val="374154"/>
                          </a:solidFill>
                          <a:effectLst/>
                          <a:latin typeface="Gill Sans MT" panose="020B0502020104020203" pitchFamily="34" charset="0"/>
                          <a:ea typeface="+mn-ea"/>
                          <a:cs typeface="+mn-cs"/>
                        </a:rPr>
                        <a:t>一个压缩维度，一个是拓展维度，当连续的这两个</a:t>
                      </a:r>
                      <a:r>
                        <a:rPr lang="en-US" altLang="zh-CN" sz="1600" b="0" kern="1200" dirty="0">
                          <a:solidFill>
                            <a:srgbClr val="374154"/>
                          </a:solidFill>
                          <a:effectLst/>
                          <a:latin typeface="Gill Sans MT" panose="020B0502020104020203" pitchFamily="34" charset="0"/>
                          <a:ea typeface="+mn-ea"/>
                          <a:cs typeface="+mn-cs"/>
                        </a:rPr>
                        <a:t>Op</a:t>
                      </a:r>
                      <a:r>
                        <a:rPr lang="zh-CN" altLang="en-US" sz="1600" b="0" kern="1200" dirty="0">
                          <a:solidFill>
                            <a:srgbClr val="374154"/>
                          </a:solidFill>
                          <a:effectLst/>
                          <a:latin typeface="Gill Sans MT" panose="020B0502020104020203" pitchFamily="34" charset="0"/>
                          <a:ea typeface="+mn-ea"/>
                          <a:cs typeface="+mn-cs"/>
                        </a:rPr>
                        <a:t>指定的</a:t>
                      </a:r>
                      <a:r>
                        <a:rPr lang="en-US" altLang="zh-CN" sz="1600" b="0" kern="1200" dirty="0">
                          <a:solidFill>
                            <a:srgbClr val="374154"/>
                          </a:solidFill>
                          <a:effectLst/>
                          <a:latin typeface="Gill Sans MT" panose="020B0502020104020203" pitchFamily="34" charset="0"/>
                          <a:ea typeface="+mn-ea"/>
                          <a:cs typeface="+mn-cs"/>
                        </a:rPr>
                        <a:t>axis</a:t>
                      </a:r>
                      <a:r>
                        <a:rPr lang="zh-CN" altLang="en-US" sz="1600" b="0" kern="1200" dirty="0">
                          <a:solidFill>
                            <a:srgbClr val="374154"/>
                          </a:solidFill>
                          <a:effectLst/>
                          <a:latin typeface="Gill Sans MT" panose="020B0502020104020203" pitchFamily="34" charset="0"/>
                          <a:ea typeface="+mn-ea"/>
                          <a:cs typeface="+mn-cs"/>
                        </a:rPr>
                        <a:t>相等时即可同时删除这两个</a:t>
                      </a:r>
                      <a:r>
                        <a:rPr lang="en-US" altLang="zh-CN" sz="1600" b="0" kern="1200" dirty="0">
                          <a:solidFill>
                            <a:srgbClr val="374154"/>
                          </a:solidFill>
                          <a:effectLst/>
                          <a:latin typeface="Gill Sans MT" panose="020B0502020104020203" pitchFamily="34" charset="0"/>
                          <a:ea typeface="+mn-ea"/>
                          <a:cs typeface="+mn-cs"/>
                        </a:rPr>
                        <a:t>Op</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900100">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Inverse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Cast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n-ea"/>
                          <a:cs typeface="+mn-cs"/>
                        </a:rPr>
                        <a:t>当连续的两个内存排布转换</a:t>
                      </a:r>
                      <a:r>
                        <a:rPr lang="en-US" altLang="zh-CN" sz="1600" b="0" kern="1200" dirty="0">
                          <a:solidFill>
                            <a:srgbClr val="374154"/>
                          </a:solidFill>
                          <a:effectLst/>
                          <a:latin typeface="Gill Sans MT" panose="020B0502020104020203" pitchFamily="34" charset="0"/>
                          <a:ea typeface="+mn-ea"/>
                          <a:cs typeface="+mn-cs"/>
                        </a:rPr>
                        <a:t>Op</a:t>
                      </a:r>
                      <a:r>
                        <a:rPr lang="zh-CN" altLang="en-US" sz="1600" b="0" kern="1200" dirty="0">
                          <a:solidFill>
                            <a:srgbClr val="374154"/>
                          </a:solidFill>
                          <a:effectLst/>
                          <a:latin typeface="Gill Sans MT" panose="020B0502020104020203" pitchFamily="34" charset="0"/>
                          <a:ea typeface="+mn-ea"/>
                          <a:cs typeface="+mn-cs"/>
                        </a:rPr>
                        <a:t>的参数前后反义，即</a:t>
                      </a:r>
                      <a:r>
                        <a:rPr lang="en-US" altLang="zh-CN" sz="1600" b="0" kern="1200" dirty="0">
                          <a:solidFill>
                            <a:srgbClr val="374154"/>
                          </a:solidFill>
                          <a:effectLst/>
                          <a:latin typeface="Gill Sans MT" panose="020B0502020104020203" pitchFamily="34" charset="0"/>
                          <a:ea typeface="+mn-ea"/>
                          <a:cs typeface="+mn-cs"/>
                        </a:rPr>
                        <a:t>src1</a:t>
                      </a:r>
                      <a:r>
                        <a:rPr lang="zh-CN" altLang="en-US" sz="1600" b="0" kern="1200" dirty="0">
                          <a:solidFill>
                            <a:srgbClr val="374154"/>
                          </a:solidFill>
                          <a:effectLst/>
                          <a:latin typeface="Gill Sans MT" panose="020B0502020104020203" pitchFamily="34" charset="0"/>
                          <a:ea typeface="+mn-ea"/>
                          <a:cs typeface="+mn-cs"/>
                        </a:rPr>
                        <a:t>等于</a:t>
                      </a:r>
                      <a:r>
                        <a:rPr lang="en-US" altLang="zh-CN" sz="1600" b="0" kern="1200" dirty="0">
                          <a:solidFill>
                            <a:srgbClr val="374154"/>
                          </a:solidFill>
                          <a:effectLst/>
                          <a:latin typeface="Gill Sans MT" panose="020B0502020104020203" pitchFamily="34" charset="0"/>
                          <a:ea typeface="+mn-ea"/>
                          <a:cs typeface="+mn-cs"/>
                        </a:rPr>
                        <a:t>dst2,</a:t>
                      </a:r>
                      <a:r>
                        <a:rPr lang="zh-CN" altLang="en-US" sz="1600" b="0" kern="1200" dirty="0">
                          <a:solidFill>
                            <a:srgbClr val="374154"/>
                          </a:solidFill>
                          <a:effectLst/>
                          <a:latin typeface="Gill Sans MT" panose="020B0502020104020203" pitchFamily="34" charset="0"/>
                          <a:ea typeface="+mn-ea"/>
                          <a:cs typeface="+mn-cs"/>
                        </a:rPr>
                        <a:t>可同时删除这两个 </a:t>
                      </a:r>
                      <a:r>
                        <a:rPr lang="en-US" altLang="zh-CN" sz="1600" b="0" kern="1200" dirty="0">
                          <a:solidFill>
                            <a:srgbClr val="374154"/>
                          </a:solidFill>
                          <a:effectLst/>
                          <a:latin typeface="Gill Sans MT" panose="020B0502020104020203" pitchFamily="34" charset="0"/>
                          <a:ea typeface="+mn-ea"/>
                          <a:cs typeface="+mn-cs"/>
                        </a:rPr>
                        <a:t>Op</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2675513"/>
                  </a:ext>
                </a:extLst>
              </a:tr>
              <a:tr h="900100">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Quant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err="1">
                          <a:solidFill>
                            <a:srgbClr val="374154"/>
                          </a:solidFill>
                          <a:effectLst/>
                          <a:latin typeface="Gill Sans MT" panose="020B0502020104020203" pitchFamily="34" charset="0"/>
                          <a:ea typeface="+mn-ea"/>
                          <a:cs typeface="+mn-cs"/>
                        </a:rPr>
                        <a:t>Dequant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n-ea"/>
                          <a:cs typeface="+mn-cs"/>
                        </a:rPr>
                        <a:t>连续进行量化和反量化，可同时删除这两个 </a:t>
                      </a:r>
                      <a:r>
                        <a:rPr lang="en-US" altLang="zh-CN" sz="1600" b="0" kern="1200" dirty="0">
                          <a:solidFill>
                            <a:srgbClr val="374154"/>
                          </a:solidFill>
                          <a:effectLst/>
                          <a:latin typeface="Gill Sans MT" panose="020B0502020104020203" pitchFamily="34" charset="0"/>
                          <a:ea typeface="+mn-ea"/>
                          <a:cs typeface="+mn-cs"/>
                        </a:rPr>
                        <a:t>Op</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45900996"/>
                  </a:ext>
                </a:extLst>
              </a:tr>
              <a:tr h="900100">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Concat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Slice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Elimination</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n-ea"/>
                          <a:cs typeface="+mn-cs"/>
                        </a:rPr>
                        <a:t>合并后又进行同样的拆分，可同时删除这两个 </a:t>
                      </a:r>
                      <a:r>
                        <a:rPr lang="en-US" altLang="zh-CN" sz="1600" b="0" kern="1200" dirty="0">
                          <a:solidFill>
                            <a:srgbClr val="374154"/>
                          </a:solidFill>
                          <a:effectLst/>
                          <a:latin typeface="Gill Sans MT" panose="020B0502020104020203" pitchFamily="34" charset="0"/>
                          <a:ea typeface="+mn-ea"/>
                          <a:cs typeface="+mn-cs"/>
                        </a:rPr>
                        <a:t>Op</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bl>
          </a:graphicData>
        </a:graphic>
      </p:graphicFrame>
    </p:spTree>
    <p:extLst>
      <p:ext uri="{BB962C8B-B14F-4D97-AF65-F5344CB8AC3E}">
        <p14:creationId xmlns:p14="http://schemas.microsoft.com/office/powerpoint/2010/main" val="2164261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59430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lvl="1" indent="-457200">
              <a:buFont typeface="+mj-lt"/>
              <a:buAutoNum type="arabicPeriod"/>
            </a:pPr>
            <a:r>
              <a:rPr lang="zh-CN" altLang="en-US" sz="2400" b="1" dirty="0">
                <a:solidFill>
                  <a:srgbClr val="374154"/>
                </a:solidFill>
                <a:latin typeface="Gill Sans MT" panose="020B0502020104020203" pitchFamily="34" charset="0"/>
              </a:rPr>
              <a:t>计算图优化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Challenges and Architecture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挑战与架构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graph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计算图优化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Example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ONNX</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Runtime</a:t>
            </a:r>
            <a:r>
              <a:rPr lang="zh-CN" altLang="en-US" sz="2000" dirty="0">
                <a:solidFill>
                  <a:srgbClr val="374154"/>
                </a:solidFill>
                <a:latin typeface="Gill Sans MT" panose="020B0502020104020203" pitchFamily="34" charset="0"/>
              </a:rPr>
              <a:t> 图优化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Optimize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Details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计算图优化详解</a:t>
            </a:r>
            <a:endParaRPr lang="en-US" altLang="zh-CN" sz="2000" dirty="0">
              <a:solidFill>
                <a:srgbClr val="374154"/>
              </a:solidFill>
              <a:latin typeface="Gill Sans MT" panose="020B0502020104020203" pitchFamily="34" charset="0"/>
            </a:endParaRPr>
          </a:p>
          <a:p>
            <a:pPr lvl="2">
              <a:buFont typeface="Arial" panose="020B0604020202020204" pitchFamily="34" charset="0"/>
              <a:buChar char="•"/>
            </a:pPr>
            <a:endParaRPr lang="en-US" altLang="zh-CN" sz="2000" dirty="0">
              <a:solidFill>
                <a:srgbClr val="374154"/>
              </a:solidFill>
              <a:latin typeface="Gill Sans MT" panose="020B0502020104020203" pitchFamily="34" charset="0"/>
            </a:endParaRPr>
          </a:p>
        </p:txBody>
      </p:sp>
      <p:sp>
        <p:nvSpPr>
          <p:cNvPr id="2" name="右大括号 1">
            <a:extLst>
              <a:ext uri="{FF2B5EF4-FFF2-40B4-BE49-F238E27FC236}">
                <a16:creationId xmlns:a16="http://schemas.microsoft.com/office/drawing/2014/main" id="{99795B60-40CB-C446-9A1E-CCEFBB9319A9}"/>
              </a:ext>
            </a:extLst>
          </p:cNvPr>
          <p:cNvSpPr/>
          <p:nvPr/>
        </p:nvSpPr>
        <p:spPr bwMode="auto">
          <a:xfrm>
            <a:off x="7034485" y="4149080"/>
            <a:ext cx="216024" cy="360040"/>
          </a:xfrm>
          <a:prstGeom prst="rightBrace">
            <a:avLst/>
          </a:prstGeom>
          <a:ln w="5715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136257699">
                  <a:custGeom>
                    <a:avLst/>
                    <a:gdLst>
                      <a:gd name="connsiteX0" fmla="*/ 0 w 216024"/>
                      <a:gd name="connsiteY0" fmla="*/ 0 h 360040"/>
                      <a:gd name="connsiteX1" fmla="*/ 108012 w 216024"/>
                      <a:gd name="connsiteY1" fmla="*/ 18001 h 360040"/>
                      <a:gd name="connsiteX2" fmla="*/ 108012 w 216024"/>
                      <a:gd name="connsiteY2" fmla="*/ 162019 h 360040"/>
                      <a:gd name="connsiteX3" fmla="*/ 216024 w 216024"/>
                      <a:gd name="connsiteY3" fmla="*/ 180020 h 360040"/>
                      <a:gd name="connsiteX4" fmla="*/ 108012 w 216024"/>
                      <a:gd name="connsiteY4" fmla="*/ 198021 h 360040"/>
                      <a:gd name="connsiteX5" fmla="*/ 108012 w 216024"/>
                      <a:gd name="connsiteY5" fmla="*/ 342039 h 360040"/>
                      <a:gd name="connsiteX6" fmla="*/ 0 w 216024"/>
                      <a:gd name="connsiteY6" fmla="*/ 360040 h 360040"/>
                      <a:gd name="connsiteX7" fmla="*/ 0 w 216024"/>
                      <a:gd name="connsiteY7" fmla="*/ 0 h 360040"/>
                      <a:gd name="connsiteX0" fmla="*/ 0 w 216024"/>
                      <a:gd name="connsiteY0" fmla="*/ 0 h 360040"/>
                      <a:gd name="connsiteX1" fmla="*/ 108012 w 216024"/>
                      <a:gd name="connsiteY1" fmla="*/ 18001 h 360040"/>
                      <a:gd name="connsiteX2" fmla="*/ 108012 w 216024"/>
                      <a:gd name="connsiteY2" fmla="*/ 162019 h 360040"/>
                      <a:gd name="connsiteX3" fmla="*/ 216024 w 216024"/>
                      <a:gd name="connsiteY3" fmla="*/ 180020 h 360040"/>
                      <a:gd name="connsiteX4" fmla="*/ 108012 w 216024"/>
                      <a:gd name="connsiteY4" fmla="*/ 198021 h 360040"/>
                      <a:gd name="connsiteX5" fmla="*/ 108012 w 216024"/>
                      <a:gd name="connsiteY5" fmla="*/ 342039 h 360040"/>
                      <a:gd name="connsiteX6" fmla="*/ 0 w 216024"/>
                      <a:gd name="connsiteY6" fmla="*/ 360040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24" h="360040" stroke="0" extrusionOk="0">
                        <a:moveTo>
                          <a:pt x="0" y="0"/>
                        </a:moveTo>
                        <a:cubicBezTo>
                          <a:pt x="60737" y="-962"/>
                          <a:pt x="105894" y="9258"/>
                          <a:pt x="108012" y="18001"/>
                        </a:cubicBezTo>
                        <a:cubicBezTo>
                          <a:pt x="109452" y="69533"/>
                          <a:pt x="107044" y="94413"/>
                          <a:pt x="108012" y="162019"/>
                        </a:cubicBezTo>
                        <a:cubicBezTo>
                          <a:pt x="107563" y="180123"/>
                          <a:pt x="163620" y="186517"/>
                          <a:pt x="216024" y="180020"/>
                        </a:cubicBezTo>
                        <a:cubicBezTo>
                          <a:pt x="156259" y="181288"/>
                          <a:pt x="108341" y="188522"/>
                          <a:pt x="108012" y="198021"/>
                        </a:cubicBezTo>
                        <a:cubicBezTo>
                          <a:pt x="102310" y="227594"/>
                          <a:pt x="115146" y="298564"/>
                          <a:pt x="108012" y="342039"/>
                        </a:cubicBezTo>
                        <a:cubicBezTo>
                          <a:pt x="98425" y="350937"/>
                          <a:pt x="67132" y="355876"/>
                          <a:pt x="0" y="360040"/>
                        </a:cubicBezTo>
                        <a:cubicBezTo>
                          <a:pt x="14758" y="248251"/>
                          <a:pt x="3400" y="79644"/>
                          <a:pt x="0" y="0"/>
                        </a:cubicBezTo>
                        <a:close/>
                      </a:path>
                      <a:path w="216024" h="360040" fill="none" extrusionOk="0">
                        <a:moveTo>
                          <a:pt x="0" y="0"/>
                        </a:moveTo>
                        <a:cubicBezTo>
                          <a:pt x="57369" y="624"/>
                          <a:pt x="107923" y="8488"/>
                          <a:pt x="108012" y="18001"/>
                        </a:cubicBezTo>
                        <a:cubicBezTo>
                          <a:pt x="113505" y="70652"/>
                          <a:pt x="112251" y="128492"/>
                          <a:pt x="108012" y="162019"/>
                        </a:cubicBezTo>
                        <a:cubicBezTo>
                          <a:pt x="108392" y="170063"/>
                          <a:pt x="151321" y="171945"/>
                          <a:pt x="216024" y="180020"/>
                        </a:cubicBezTo>
                        <a:cubicBezTo>
                          <a:pt x="156816" y="178185"/>
                          <a:pt x="108084" y="188828"/>
                          <a:pt x="108012" y="198021"/>
                        </a:cubicBezTo>
                        <a:cubicBezTo>
                          <a:pt x="108908" y="240185"/>
                          <a:pt x="111330" y="272405"/>
                          <a:pt x="108012" y="342039"/>
                        </a:cubicBezTo>
                        <a:cubicBezTo>
                          <a:pt x="101016" y="346730"/>
                          <a:pt x="59508" y="358395"/>
                          <a:pt x="0" y="36004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6D8DE510-9647-9141-BDC3-FDE20CCBC3C9}"/>
              </a:ext>
            </a:extLst>
          </p:cNvPr>
          <p:cNvSpPr/>
          <p:nvPr/>
        </p:nvSpPr>
        <p:spPr bwMode="auto">
          <a:xfrm>
            <a:off x="7682557" y="3625868"/>
            <a:ext cx="1944216" cy="1207402"/>
          </a:xfrm>
          <a:prstGeom prst="rect">
            <a:avLst/>
          </a:prstGeom>
          <a:solidFill>
            <a:srgbClr val="C00000"/>
          </a:solidFill>
          <a:ln>
            <a:noFill/>
          </a:ln>
          <a:effectLst/>
        </p:spPr>
        <p:txBody>
          <a:bodyPr vert="horz" wrap="square" lIns="91440" tIns="45720" rIns="91440" bIns="45720" numCol="1" rtlCol="0" anchor="ctr" anchorCtr="0" compatLnSpc="1">
            <a:prstTxWarp prst="textNoShape">
              <a:avLst/>
            </a:prstTxWarp>
          </a:bodyPr>
          <a:lstStyle/>
          <a:p>
            <a:pPr marL="342900" marR="0" indent="-342900" defTabSz="914400" rtl="0" eaLnBrk="1" fontAlgn="base" latinLnBrk="0" hangingPunct="1">
              <a:lnSpc>
                <a:spcPct val="150000"/>
              </a:lnSpc>
              <a:spcBef>
                <a:spcPct val="0"/>
              </a:spcBef>
              <a:spcAft>
                <a:spcPct val="0"/>
              </a:spcAft>
              <a:buClr>
                <a:schemeClr val="bg1"/>
              </a:buClr>
              <a:buSzTx/>
              <a:buFont typeface="Arial" panose="020B0604020202020204" pitchFamily="34" charset="0"/>
              <a:buChar char="•"/>
              <a:tabLst/>
            </a:pPr>
            <a:r>
              <a:rPr lang="zh-CN" altLang="en-US" sz="2000" b="1" dirty="0">
                <a:solidFill>
                  <a:schemeClr val="bg1"/>
                </a:solidFill>
                <a:latin typeface="Gill Sans MT" panose="020B0502020104020203" pitchFamily="34" charset="0"/>
                <a:ea typeface="Microsoft YaHei" panose="020B0503020204020204" pitchFamily="34" charset="-122"/>
              </a:rPr>
              <a:t>代数简化</a:t>
            </a:r>
            <a:endParaRPr lang="en-US" altLang="zh-CN" sz="2000" b="1" dirty="0">
              <a:solidFill>
                <a:schemeClr val="bg1"/>
              </a:solidFill>
              <a:latin typeface="Gill Sans MT" panose="020B0502020104020203" pitchFamily="34" charset="0"/>
              <a:ea typeface="Microsoft YaHei" panose="020B0503020204020204" pitchFamily="34" charset="-122"/>
            </a:endParaRPr>
          </a:p>
          <a:p>
            <a:pPr marL="342900" marR="0" indent="-342900" defTabSz="914400" rtl="0" eaLnBrk="1" fontAlgn="base" latinLnBrk="0" hangingPunct="1">
              <a:lnSpc>
                <a:spcPct val="150000"/>
              </a:lnSpc>
              <a:spcBef>
                <a:spcPct val="0"/>
              </a:spcBef>
              <a:spcAft>
                <a:spcPct val="0"/>
              </a:spcAft>
              <a:buClr>
                <a:schemeClr val="bg1"/>
              </a:buClr>
              <a:buSzTx/>
              <a:buFont typeface="Arial" panose="020B0604020202020204" pitchFamily="34" charset="0"/>
              <a:buChar char="•"/>
              <a:tabLst/>
            </a:pPr>
            <a:r>
              <a:rPr lang="zh-CN" altLang="en-US" sz="2000" b="1" dirty="0">
                <a:solidFill>
                  <a:schemeClr val="bg1"/>
                </a:solidFill>
                <a:latin typeface="Gill Sans MT" panose="020B0502020104020203" pitchFamily="34" charset="0"/>
                <a:ea typeface="Microsoft YaHei" panose="020B0503020204020204" pitchFamily="34" charset="-122"/>
              </a:rPr>
              <a:t>算子优化</a:t>
            </a:r>
            <a:endParaRPr kumimoji="0" lang="zh-CN" altLang="en-US"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3126351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IV</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3" name="图片 2">
            <a:extLst>
              <a:ext uri="{FF2B5EF4-FFF2-40B4-BE49-F238E27FC236}">
                <a16:creationId xmlns:a16="http://schemas.microsoft.com/office/drawing/2014/main" id="{D35BE13C-B509-9E47-911C-F034816D30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172" y="1849372"/>
            <a:ext cx="2842938" cy="4693211"/>
          </a:xfrm>
          <a:prstGeom prst="rect">
            <a:avLst/>
          </a:prstGeom>
        </p:spPr>
      </p:pic>
      <p:sp>
        <p:nvSpPr>
          <p:cNvPr id="5" name="矩形 4">
            <a:extLst>
              <a:ext uri="{FF2B5EF4-FFF2-40B4-BE49-F238E27FC236}">
                <a16:creationId xmlns:a16="http://schemas.microsoft.com/office/drawing/2014/main" id="{EDE58039-5CDC-0C44-8AEA-25AFAFA47046}"/>
              </a:ext>
            </a:extLst>
          </p:cNvPr>
          <p:cNvSpPr/>
          <p:nvPr/>
        </p:nvSpPr>
        <p:spPr>
          <a:xfrm>
            <a:off x="807172" y="1306754"/>
            <a:ext cx="3092513"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Squeeze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ExpandDims</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sp>
        <p:nvSpPr>
          <p:cNvPr id="13" name="矩形 12">
            <a:extLst>
              <a:ext uri="{FF2B5EF4-FFF2-40B4-BE49-F238E27FC236}">
                <a16:creationId xmlns:a16="http://schemas.microsoft.com/office/drawing/2014/main" id="{56F2ADC6-A912-B74E-BDCA-6A5A2D3A1A79}"/>
              </a:ext>
            </a:extLst>
          </p:cNvPr>
          <p:cNvSpPr/>
          <p:nvPr/>
        </p:nvSpPr>
        <p:spPr>
          <a:xfrm>
            <a:off x="4286457" y="1268760"/>
            <a:ext cx="3847464"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Inverse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Cast/ Quant</a:t>
            </a:r>
            <a:r>
              <a:rPr lang="zh-CN" altLang="en-US" dirty="0">
                <a:solidFill>
                  <a:srgbClr val="374154"/>
                </a:solidFill>
                <a:latin typeface="Gill Sans MT" panose="020B0502020104020203" pitchFamily="34" charset="0"/>
              </a:rPr>
              <a:t> </a:t>
            </a:r>
            <a:r>
              <a:rPr lang="en-US" altLang="zh-CN" dirty="0" err="1">
                <a:solidFill>
                  <a:srgbClr val="374154"/>
                </a:solidFill>
                <a:latin typeface="Gill Sans MT" panose="020B0502020104020203" pitchFamily="34" charset="0"/>
              </a:rPr>
              <a:t>Dequant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pic>
        <p:nvPicPr>
          <p:cNvPr id="15" name="图片 14">
            <a:extLst>
              <a:ext uri="{FF2B5EF4-FFF2-40B4-BE49-F238E27FC236}">
                <a16:creationId xmlns:a16="http://schemas.microsoft.com/office/drawing/2014/main" id="{8BBA7D0D-E08E-B748-87E8-CD9DB03DDA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07299" y="1849372"/>
            <a:ext cx="2782163" cy="4693211"/>
          </a:xfrm>
          <a:prstGeom prst="rect">
            <a:avLst/>
          </a:prstGeom>
        </p:spPr>
      </p:pic>
      <p:pic>
        <p:nvPicPr>
          <p:cNvPr id="17" name="图片 16">
            <a:extLst>
              <a:ext uri="{FF2B5EF4-FFF2-40B4-BE49-F238E27FC236}">
                <a16:creationId xmlns:a16="http://schemas.microsoft.com/office/drawing/2014/main" id="{1AF70566-6A17-0349-81D7-E33F1C7EAB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90669" y="1238396"/>
            <a:ext cx="2527872" cy="5381922"/>
          </a:xfrm>
          <a:prstGeom prst="rect">
            <a:avLst/>
          </a:prstGeom>
        </p:spPr>
      </p:pic>
      <p:sp>
        <p:nvSpPr>
          <p:cNvPr id="18" name="矩形 17">
            <a:extLst>
              <a:ext uri="{FF2B5EF4-FFF2-40B4-BE49-F238E27FC236}">
                <a16:creationId xmlns:a16="http://schemas.microsoft.com/office/drawing/2014/main" id="{45740C2F-210C-F449-84BA-3F58DB824043}"/>
              </a:ext>
            </a:extLst>
          </p:cNvPr>
          <p:cNvSpPr/>
          <p:nvPr/>
        </p:nvSpPr>
        <p:spPr>
          <a:xfrm>
            <a:off x="8690669" y="4499828"/>
            <a:ext cx="2444900"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Concat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Slice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Elimination</a:t>
            </a:r>
            <a:endParaRPr lang="zh-CN" altLang="en-US"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41745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V</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1008112"/>
          </a:xfrm>
        </p:spPr>
        <p:txBody>
          <a:bodyPr/>
          <a:lstStyle/>
          <a:p>
            <a:pPr>
              <a:lnSpc>
                <a:spcPct val="150000"/>
              </a:lnSpc>
            </a:pPr>
            <a:r>
              <a:rPr lang="zh-CN" altLang="en-US" dirty="0">
                <a:latin typeface="Gill Sans MT" panose="020B0502020104020203" pitchFamily="34" charset="0"/>
              </a:rPr>
              <a:t>公共子图：  最大公共子图问题是给定两个图，要求去掉一些点后，两个图都得到一个节点数至少为</a:t>
            </a:r>
            <a:r>
              <a:rPr lang="en-US" altLang="zh-CN" dirty="0">
                <a:latin typeface="Gill Sans MT" panose="020B0502020104020203" pitchFamily="34" charset="0"/>
              </a:rPr>
              <a:t>b</a:t>
            </a:r>
            <a:r>
              <a:rPr lang="zh-CN" altLang="en-US" dirty="0">
                <a:latin typeface="Gill Sans MT" panose="020B0502020104020203" pitchFamily="34" charset="0"/>
              </a:rPr>
              <a:t>的子图，且两个子图完全相同。 </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6" name="表格 5">
            <a:extLst>
              <a:ext uri="{FF2B5EF4-FFF2-40B4-BE49-F238E27FC236}">
                <a16:creationId xmlns:a16="http://schemas.microsoft.com/office/drawing/2014/main" id="{3B3F820B-E3F6-C245-B880-0B473E725757}"/>
              </a:ext>
            </a:extLst>
          </p:cNvPr>
          <p:cNvGraphicFramePr>
            <a:graphicFrameLocks noGrp="1"/>
          </p:cNvGraphicFramePr>
          <p:nvPr>
            <p:extLst>
              <p:ext uri="{D42A27DB-BD31-4B8C-83A1-F6EECF244321}">
                <p14:modId xmlns:p14="http://schemas.microsoft.com/office/powerpoint/2010/main" val="3076174583"/>
              </p:ext>
            </p:extLst>
          </p:nvPr>
        </p:nvGraphicFramePr>
        <p:xfrm>
          <a:off x="645309" y="3202371"/>
          <a:ext cx="11009034" cy="1877314"/>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900100">
                <a:tc>
                  <a:txBody>
                    <a:bodyPr/>
                    <a:lstStyle/>
                    <a:p>
                      <a:r>
                        <a:rPr lang="en-US" altLang="zh-CN" sz="1733" b="0" i="0" kern="1200" dirty="0">
                          <a:solidFill>
                            <a:srgbClr val="374154"/>
                          </a:solidFill>
                          <a:effectLst/>
                          <a:latin typeface="Gill Sans MT" panose="020B0502020104020203" pitchFamily="34" charset="0"/>
                          <a:ea typeface="+mj-ea"/>
                          <a:cs typeface="+mn-cs"/>
                        </a:rPr>
                        <a:t>Common</a:t>
                      </a:r>
                      <a:r>
                        <a:rPr lang="zh-CN" altLang="en-US" sz="1733" b="0" i="0" kern="1200" dirty="0">
                          <a:solidFill>
                            <a:srgbClr val="374154"/>
                          </a:solidFill>
                          <a:effectLst/>
                          <a:latin typeface="Gill Sans MT" panose="020B0502020104020203" pitchFamily="34" charset="0"/>
                          <a:ea typeface="+mj-ea"/>
                          <a:cs typeface="+mn-cs"/>
                        </a:rPr>
                        <a:t> </a:t>
                      </a:r>
                      <a:r>
                        <a:rPr lang="en-US" altLang="zh-CN" sz="1733" b="0" i="0" kern="1200" dirty="0">
                          <a:solidFill>
                            <a:srgbClr val="374154"/>
                          </a:solidFill>
                          <a:effectLst/>
                          <a:latin typeface="Gill Sans MT" panose="020B0502020104020203" pitchFamily="34" charset="0"/>
                          <a:ea typeface="+mj-ea"/>
                          <a:cs typeface="+mn-cs"/>
                        </a:rPr>
                        <a:t>Subexpression</a:t>
                      </a:r>
                      <a:r>
                        <a:rPr lang="zh-CN" altLang="en-US" sz="1733" b="0" i="0" kern="1200" dirty="0">
                          <a:solidFill>
                            <a:srgbClr val="374154"/>
                          </a:solidFill>
                          <a:effectLst/>
                          <a:latin typeface="Gill Sans MT" panose="020B0502020104020203" pitchFamily="34" charset="0"/>
                          <a:ea typeface="+mj-ea"/>
                          <a:cs typeface="+mn-cs"/>
                        </a:rPr>
                        <a:t> </a:t>
                      </a:r>
                      <a:r>
                        <a:rPr lang="en-US" altLang="zh-CN" sz="1733" b="0" i="0" kern="1200" dirty="0">
                          <a:solidFill>
                            <a:srgbClr val="374154"/>
                          </a:solidFill>
                          <a:effectLst/>
                          <a:latin typeface="Gill Sans MT" panose="020B0502020104020203" pitchFamily="34" charset="0"/>
                          <a:ea typeface="+mj-ea"/>
                          <a:cs typeface="+mn-cs"/>
                        </a:rPr>
                        <a:t>Elimination</a:t>
                      </a:r>
                      <a:endParaRPr lang="zh-CN" altLang="en-US" dirty="0">
                        <a:solidFill>
                          <a:srgbClr val="374154"/>
                        </a:solidFill>
                        <a:latin typeface="Gill Sans MT" panose="020B0502020104020203" pitchFamily="34" charset="0"/>
                        <a:ea typeface="+mj-ea"/>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endParaRPr lang="zh-CN" altLang="en-US" sz="1600" b="0" kern="1200" dirty="0">
                        <a:solidFill>
                          <a:srgbClr val="374154"/>
                        </a:solidFill>
                        <a:effectLst/>
                        <a:latin typeface="Gill Sans MT" panose="020B0502020104020203" pitchFamily="34" charset="0"/>
                        <a:ea typeface="+mj-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endParaRPr lang="zh-CN" altLang="en-US" sz="1600" b="0" kern="1200" dirty="0">
                        <a:solidFill>
                          <a:srgbClr val="374154"/>
                        </a:solidFill>
                        <a:effectLst/>
                        <a:latin typeface="Gill Sans MT" panose="020B0502020104020203" pitchFamily="34" charset="0"/>
                        <a:ea typeface="+mj-ea"/>
                        <a:cs typeface="+mn-cs"/>
                      </a:endParaRPr>
                    </a:p>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当模型当中出现了公共子图，如一个输出是另外两个同类型同参数的</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的输入，则可进行删除其中一个</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。（同时这是一个经典的</a:t>
                      </a:r>
                      <a:r>
                        <a:rPr lang="en-US" altLang="zh-CN" sz="1600" b="0" kern="1200" dirty="0" err="1">
                          <a:solidFill>
                            <a:srgbClr val="374154"/>
                          </a:solidFill>
                          <a:effectLst/>
                          <a:latin typeface="Gill Sans MT" panose="020B0502020104020203" pitchFamily="34" charset="0"/>
                          <a:ea typeface="+mj-ea"/>
                          <a:cs typeface="+mn-cs"/>
                        </a:rPr>
                        <a:t>Leetcode</a:t>
                      </a:r>
                      <a:r>
                        <a:rPr lang="zh-CN" altLang="en-US" sz="1600" b="0" kern="1200" dirty="0">
                          <a:solidFill>
                            <a:srgbClr val="374154"/>
                          </a:solidFill>
                          <a:effectLst/>
                          <a:latin typeface="Gill Sans MT" panose="020B0502020104020203" pitchFamily="34" charset="0"/>
                          <a:ea typeface="+mj-ea"/>
                          <a:cs typeface="+mn-cs"/>
                        </a:rPr>
                        <a:t>算法题目，寻找公共子树，有兴趣可自行搜索</a:t>
                      </a:r>
                      <a:r>
                        <a:rPr lang="zh-CN" altLang="en-US" sz="1600" b="0" kern="1200" dirty="0">
                          <a:solidFill>
                            <a:srgbClr val="374154"/>
                          </a:solidFill>
                          <a:effectLst/>
                          <a:latin typeface="Gill Sans MT" panose="020B0502020104020203" pitchFamily="34" charset="0"/>
                          <a:ea typeface="+mn-ea"/>
                          <a:cs typeface="+mn-cs"/>
                        </a:rPr>
                        <a:t>）</a:t>
                      </a:r>
                      <a:br>
                        <a:rPr lang="zh-CN" altLang="en-US" sz="1600" b="0" kern="1200" dirty="0">
                          <a:solidFill>
                            <a:srgbClr val="374154"/>
                          </a:solidFill>
                          <a:effectLst/>
                          <a:latin typeface="Gill Sans MT" panose="020B0502020104020203" pitchFamily="34" charset="0"/>
                          <a:ea typeface="+mj-ea"/>
                          <a:cs typeface="+mn-cs"/>
                        </a:rPr>
                      </a:br>
                      <a:endParaRPr lang="en-US" altLang="zh-CN" sz="1600" b="0" kern="1200" dirty="0">
                        <a:solidFill>
                          <a:srgbClr val="374154"/>
                        </a:solidFill>
                        <a:effectLst/>
                        <a:latin typeface="Gill Sans MT" panose="020B0502020104020203" pitchFamily="34" charset="0"/>
                        <a:ea typeface="+mj-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bl>
          </a:graphicData>
        </a:graphic>
      </p:graphicFrame>
    </p:spTree>
    <p:extLst>
      <p:ext uri="{BB962C8B-B14F-4D97-AF65-F5344CB8AC3E}">
        <p14:creationId xmlns:p14="http://schemas.microsoft.com/office/powerpoint/2010/main" val="5017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V</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5" name="图片 4">
            <a:extLst>
              <a:ext uri="{FF2B5EF4-FFF2-40B4-BE49-F238E27FC236}">
                <a16:creationId xmlns:a16="http://schemas.microsoft.com/office/drawing/2014/main" id="{066FBDA5-9648-B64A-ADE8-343F2F78E91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757" y="1916832"/>
            <a:ext cx="10994926" cy="4012809"/>
          </a:xfrm>
          <a:prstGeom prst="rect">
            <a:avLst/>
          </a:prstGeom>
        </p:spPr>
      </p:pic>
    </p:spTree>
    <p:extLst>
      <p:ext uri="{BB962C8B-B14F-4D97-AF65-F5344CB8AC3E}">
        <p14:creationId xmlns:p14="http://schemas.microsoft.com/office/powerpoint/2010/main" val="2448404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计算图优化</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kumimoji="1"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算子融合</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894707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O3: Operation fusions</a:t>
            </a:r>
            <a:r>
              <a:rPr lang="zh-CN" altLang="en-US" dirty="0"/>
              <a:t> 算子融合</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Fuse/fold multiple nodes into a single node. For example, Conv Add fusion folds the Add operator as the bias of the Conv operator. The following such optimizations are currently supported: </a:t>
            </a:r>
          </a:p>
          <a:p>
            <a:pPr marL="671513" indent="-401638">
              <a:lnSpc>
                <a:spcPct val="150000"/>
              </a:lnSpc>
              <a:buFont typeface="+mj-lt"/>
              <a:buAutoNum type="arabicPeriod"/>
            </a:pPr>
            <a:r>
              <a:rPr lang="en-US" altLang="zh-CN" dirty="0">
                <a:latin typeface="Gill Sans MT" panose="020B0502020104020203" pitchFamily="34" charset="0"/>
              </a:rPr>
              <a:t>Conv Add Fusion</a:t>
            </a:r>
          </a:p>
          <a:p>
            <a:pPr marL="671513" indent="-401638">
              <a:lnSpc>
                <a:spcPct val="150000"/>
              </a:lnSpc>
              <a:buFont typeface="+mj-lt"/>
              <a:buAutoNum type="arabicPeriod"/>
            </a:pPr>
            <a:r>
              <a:rPr lang="en-US" altLang="zh-CN" dirty="0">
                <a:latin typeface="Gill Sans MT" panose="020B0502020104020203" pitchFamily="34" charset="0"/>
              </a:rPr>
              <a:t>Conv Mul Fusion</a:t>
            </a:r>
          </a:p>
          <a:p>
            <a:pPr marL="671513" indent="-401638">
              <a:lnSpc>
                <a:spcPct val="150000"/>
              </a:lnSpc>
              <a:buFont typeface="+mj-lt"/>
              <a:buAutoNum type="arabicPeriod"/>
            </a:pPr>
            <a:r>
              <a:rPr lang="en-US" altLang="zh-CN" dirty="0">
                <a:latin typeface="Gill Sans MT" panose="020B0502020104020203" pitchFamily="34" charset="0"/>
              </a:rPr>
              <a:t>Conv BatchNorm Fusion</a:t>
            </a:r>
          </a:p>
          <a:p>
            <a:pPr marL="671513" indent="-401638">
              <a:lnSpc>
                <a:spcPct val="150000"/>
              </a:lnSpc>
              <a:buFont typeface="+mj-lt"/>
              <a:buAutoNum type="arabicPeriod"/>
            </a:pPr>
            <a:r>
              <a:rPr lang="en-US" altLang="zh-CN" dirty="0" err="1">
                <a:latin typeface="Gill Sans MT" panose="020B0502020104020203" pitchFamily="34" charset="0"/>
              </a:rPr>
              <a:t>Relu</a:t>
            </a:r>
            <a:r>
              <a:rPr lang="en-US" altLang="zh-CN" dirty="0">
                <a:latin typeface="Gill Sans MT" panose="020B0502020104020203" pitchFamily="34" charset="0"/>
              </a:rPr>
              <a:t> Clip Fusion</a:t>
            </a:r>
          </a:p>
          <a:p>
            <a:pPr marL="671513" indent="-401638">
              <a:lnSpc>
                <a:spcPct val="150000"/>
              </a:lnSpc>
              <a:buFont typeface="+mj-lt"/>
              <a:buAutoNum type="arabicPeriod"/>
            </a:pPr>
            <a:r>
              <a:rPr lang="en-US" altLang="zh-CN" dirty="0">
                <a:latin typeface="Gill Sans MT" panose="020B0502020104020203" pitchFamily="34" charset="0"/>
              </a:rPr>
              <a:t>Reshape Fusion</a:t>
            </a:r>
          </a:p>
        </p:txBody>
      </p:sp>
      <p:sp>
        <p:nvSpPr>
          <p:cNvPr id="4" name="椭圆 3">
            <a:extLst>
              <a:ext uri="{FF2B5EF4-FFF2-40B4-BE49-F238E27FC236}">
                <a16:creationId xmlns:a16="http://schemas.microsoft.com/office/drawing/2014/main" id="{5DB7D695-4830-7E4B-8B26-8CB7F25473F4}"/>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2203859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O3: Operation fusions</a:t>
            </a:r>
            <a:r>
              <a:rPr lang="zh-CN" altLang="en-US" dirty="0"/>
              <a:t> 算子融合</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589190"/>
          </a:xfrm>
        </p:spPr>
        <p:txBody>
          <a:bodyPr/>
          <a:lstStyle/>
          <a:p>
            <a:pPr>
              <a:lnSpc>
                <a:spcPct val="150000"/>
              </a:lnSpc>
            </a:pPr>
            <a:r>
              <a:rPr lang="en-US" altLang="zh-CN" b="1" dirty="0">
                <a:latin typeface="Gill Sans MT" panose="020B0502020104020203" pitchFamily="34" charset="0"/>
              </a:rPr>
              <a:t>Op</a:t>
            </a:r>
            <a:r>
              <a:rPr lang="zh-CN" altLang="en-US" b="1" dirty="0">
                <a:latin typeface="Gill Sans MT" panose="020B0502020104020203" pitchFamily="34" charset="0"/>
              </a:rPr>
              <a:t>线性融合：</a:t>
            </a:r>
            <a:r>
              <a:rPr lang="zh-CN" altLang="en-US" dirty="0">
                <a:latin typeface="Gill Sans MT" panose="020B0502020104020203" pitchFamily="34" charset="0"/>
              </a:rPr>
              <a:t>相邻 </a:t>
            </a:r>
            <a:r>
              <a:rPr lang="en-US" altLang="zh-CN" dirty="0">
                <a:latin typeface="Gill Sans MT" panose="020B0502020104020203" pitchFamily="34" charset="0"/>
              </a:rPr>
              <a:t>Op</a:t>
            </a:r>
            <a:r>
              <a:rPr lang="zh-CN" altLang="en-US" dirty="0">
                <a:latin typeface="Gill Sans MT" panose="020B0502020104020203" pitchFamily="34" charset="0"/>
              </a:rPr>
              <a:t> 存在数学上线性可融合的关系；</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5DB7D695-4830-7E4B-8B26-8CB7F25473F4}"/>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2" name="表格 1">
            <a:extLst>
              <a:ext uri="{FF2B5EF4-FFF2-40B4-BE49-F238E27FC236}">
                <a16:creationId xmlns:a16="http://schemas.microsoft.com/office/drawing/2014/main" id="{98302B74-A6E7-6547-8861-96760471448C}"/>
              </a:ext>
            </a:extLst>
          </p:cNvPr>
          <p:cNvGraphicFramePr>
            <a:graphicFrameLocks noGrp="1"/>
          </p:cNvGraphicFramePr>
          <p:nvPr>
            <p:extLst>
              <p:ext uri="{D42A27DB-BD31-4B8C-83A1-F6EECF244321}">
                <p14:modId xmlns:p14="http://schemas.microsoft.com/office/powerpoint/2010/main" val="4239399317"/>
              </p:ext>
            </p:extLst>
          </p:nvPr>
        </p:nvGraphicFramePr>
        <p:xfrm>
          <a:off x="697780" y="2266951"/>
          <a:ext cx="10889328" cy="3659283"/>
        </p:xfrm>
        <a:graphic>
          <a:graphicData uri="http://schemas.openxmlformats.org/drawingml/2006/table">
            <a:tbl>
              <a:tblPr firstRow="1" bandRow="1">
                <a:tableStyleId>{0E3FDE45-AF77-4B5C-9715-49D594BDF05E}</a:tableStyleId>
              </a:tblPr>
              <a:tblGrid>
                <a:gridCol w="2592289">
                  <a:extLst>
                    <a:ext uri="{9D8B030D-6E8A-4147-A177-3AD203B41FA5}">
                      <a16:colId xmlns:a16="http://schemas.microsoft.com/office/drawing/2014/main" val="2469124022"/>
                    </a:ext>
                  </a:extLst>
                </a:gridCol>
                <a:gridCol w="8297039">
                  <a:extLst>
                    <a:ext uri="{9D8B030D-6E8A-4147-A177-3AD203B41FA5}">
                      <a16:colId xmlns:a16="http://schemas.microsoft.com/office/drawing/2014/main" val="1719951683"/>
                    </a:ext>
                  </a:extLst>
                </a:gridCol>
              </a:tblGrid>
              <a:tr h="828041">
                <a:tc>
                  <a:txBody>
                    <a:bodyPr/>
                    <a:lstStyle/>
                    <a:p>
                      <a:r>
                        <a:rPr lang="en-US" altLang="zh-CN" sz="1600" b="0" kern="1200" dirty="0">
                          <a:solidFill>
                            <a:srgbClr val="374154"/>
                          </a:solidFill>
                          <a:latin typeface="Gill Sans MT" panose="020B0502020104020203" pitchFamily="34" charset="0"/>
                          <a:ea typeface="+mn-ea"/>
                          <a:cs typeface="+mn-cs"/>
                        </a:rPr>
                        <a:t>Conv</a:t>
                      </a:r>
                      <a:r>
                        <a:rPr lang="zh-CN" altLang="en-US" sz="1600" b="0" kern="1200" dirty="0">
                          <a:solidFill>
                            <a:srgbClr val="374154"/>
                          </a:solidFill>
                          <a:latin typeface="Gill Sans MT" panose="020B0502020104020203" pitchFamily="34" charset="0"/>
                          <a:ea typeface="+mn-ea"/>
                          <a:cs typeface="+mn-cs"/>
                        </a:rPr>
                        <a:t> </a:t>
                      </a:r>
                      <a:r>
                        <a:rPr lang="en-US" altLang="zh-CN" sz="1600" b="0" kern="1200" dirty="0">
                          <a:solidFill>
                            <a:srgbClr val="374154"/>
                          </a:solidFill>
                          <a:latin typeface="Gill Sans MT" panose="020B0502020104020203" pitchFamily="34" charset="0"/>
                          <a:ea typeface="+mn-ea"/>
                          <a:cs typeface="+mn-cs"/>
                        </a:rPr>
                        <a:t>+</a:t>
                      </a:r>
                      <a:r>
                        <a:rPr lang="zh-CN" altLang="en-US" sz="1600" b="0" kern="1200" dirty="0">
                          <a:solidFill>
                            <a:srgbClr val="374154"/>
                          </a:solidFill>
                          <a:latin typeface="Gill Sans MT" panose="020B0502020104020203" pitchFamily="34" charset="0"/>
                          <a:ea typeface="+mn-ea"/>
                          <a:cs typeface="+mn-cs"/>
                        </a:rPr>
                        <a:t> </a:t>
                      </a:r>
                      <a:r>
                        <a:rPr lang="en-US" altLang="zh-CN" sz="1600" b="0" kern="1200" dirty="0">
                          <a:solidFill>
                            <a:srgbClr val="374154"/>
                          </a:solidFill>
                          <a:latin typeface="Gill Sans MT" panose="020B0502020104020203" pitchFamily="34" charset="0"/>
                          <a:ea typeface="+mn-ea"/>
                          <a:cs typeface="+mn-cs"/>
                        </a:rPr>
                        <a:t>BN</a:t>
                      </a:r>
                      <a:r>
                        <a:rPr lang="zh-CN" altLang="en-US" sz="1600" b="0" kern="1200" dirty="0">
                          <a:solidFill>
                            <a:srgbClr val="374154"/>
                          </a:solidFill>
                          <a:latin typeface="Gill Sans MT" panose="020B0502020104020203" pitchFamily="34" charset="0"/>
                          <a:ea typeface="+mn-ea"/>
                          <a:cs typeface="+mn-cs"/>
                        </a:rPr>
                        <a:t> </a:t>
                      </a:r>
                      <a:r>
                        <a:rPr lang="en-US" altLang="zh-CN" sz="1600" b="0" kern="1200" dirty="0">
                          <a:solidFill>
                            <a:srgbClr val="374154"/>
                          </a:solidFill>
                          <a:latin typeface="Gill Sans MT" panose="020B0502020104020203" pitchFamily="34" charset="0"/>
                          <a:ea typeface="+mn-ea"/>
                          <a:cs typeface="+mn-cs"/>
                        </a:rPr>
                        <a:t>+</a:t>
                      </a:r>
                      <a:r>
                        <a:rPr lang="zh-CN" altLang="en-US" sz="1600" b="0" kern="1200" dirty="0">
                          <a:solidFill>
                            <a:srgbClr val="374154"/>
                          </a:solidFill>
                          <a:latin typeface="Gill Sans MT" panose="020B0502020104020203" pitchFamily="34" charset="0"/>
                          <a:ea typeface="+mn-ea"/>
                          <a:cs typeface="+mn-cs"/>
                        </a:rPr>
                        <a:t> </a:t>
                      </a:r>
                      <a:r>
                        <a:rPr lang="en-US" altLang="zh-CN" sz="1600" b="0" kern="1200" dirty="0">
                          <a:solidFill>
                            <a:srgbClr val="374154"/>
                          </a:solidFill>
                          <a:latin typeface="Gill Sans MT" panose="020B0502020104020203" pitchFamily="34" charset="0"/>
                          <a:ea typeface="+mn-ea"/>
                          <a:cs typeface="+mn-cs"/>
                        </a:rPr>
                        <a:t>Act</a:t>
                      </a:r>
                      <a:endParaRPr lang="zh-CN" altLang="en-US" sz="1600" b="0" kern="1200" dirty="0">
                        <a:solidFill>
                          <a:srgbClr val="374154"/>
                        </a:solidFill>
                        <a:latin typeface="Gill Sans MT" panose="020B0502020104020203" pitchFamily="34" charset="0"/>
                        <a:ea typeface="+mn-ea"/>
                        <a:cs typeface="+mn-cs"/>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rPr>
                        <a:t>Conv Op</a:t>
                      </a:r>
                      <a:r>
                        <a:rPr lang="zh-CN" altLang="en-US" sz="1600" b="0" kern="1200" dirty="0">
                          <a:solidFill>
                            <a:srgbClr val="374154"/>
                          </a:solidFill>
                          <a:effectLst/>
                          <a:latin typeface="Gill Sans MT" panose="020B0502020104020203" pitchFamily="34" charset="0"/>
                          <a:ea typeface="+mj-ea"/>
                        </a:rPr>
                        <a:t> 后跟着的 </a:t>
                      </a:r>
                      <a:r>
                        <a:rPr lang="en-US" altLang="zh-CN" sz="1600" b="0" kern="1200" dirty="0">
                          <a:solidFill>
                            <a:srgbClr val="374154"/>
                          </a:solidFill>
                          <a:effectLst/>
                          <a:latin typeface="Gill Sans MT" panose="020B0502020104020203" pitchFamily="34" charset="0"/>
                          <a:ea typeface="+mj-ea"/>
                        </a:rPr>
                        <a:t>Batch</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Normal</a:t>
                      </a:r>
                      <a:r>
                        <a:rPr lang="zh-CN" altLang="en-US" sz="1600" b="0" kern="1200" dirty="0">
                          <a:solidFill>
                            <a:srgbClr val="374154"/>
                          </a:solidFill>
                          <a:effectLst/>
                          <a:latin typeface="Gill Sans MT" panose="020B0502020104020203" pitchFamily="34" charset="0"/>
                          <a:ea typeface="+mj-ea"/>
                        </a:rPr>
                        <a:t> 的算子可以把 </a:t>
                      </a:r>
                      <a:r>
                        <a:rPr lang="en-US" altLang="zh-CN" sz="1600" b="0" kern="1200" dirty="0">
                          <a:solidFill>
                            <a:srgbClr val="374154"/>
                          </a:solidFill>
                          <a:effectLst/>
                          <a:latin typeface="Gill Sans MT" panose="020B0502020104020203" pitchFamily="34" charset="0"/>
                          <a:ea typeface="+mj-ea"/>
                        </a:rPr>
                        <a:t>BN</a:t>
                      </a:r>
                      <a:r>
                        <a:rPr lang="zh-CN" altLang="en-US" sz="1600" b="0" kern="1200" dirty="0">
                          <a:solidFill>
                            <a:srgbClr val="374154"/>
                          </a:solidFill>
                          <a:effectLst/>
                          <a:latin typeface="Gill Sans MT" panose="020B0502020104020203" pitchFamily="34" charset="0"/>
                          <a:ea typeface="+mj-ea"/>
                        </a:rPr>
                        <a:t> 的参数融合到</a:t>
                      </a:r>
                      <a:r>
                        <a:rPr lang="en-US" altLang="zh-CN" sz="1600" b="0" kern="1200" dirty="0">
                          <a:solidFill>
                            <a:srgbClr val="374154"/>
                          </a:solidFill>
                          <a:effectLst/>
                          <a:latin typeface="Gill Sans MT" panose="020B0502020104020203" pitchFamily="34" charset="0"/>
                          <a:ea typeface="+mj-ea"/>
                        </a:rPr>
                        <a:t>Conv</a:t>
                      </a:r>
                      <a:r>
                        <a:rPr lang="zh-CN" altLang="en-US" sz="1600" b="0" kern="1200" dirty="0">
                          <a:solidFill>
                            <a:srgbClr val="374154"/>
                          </a:solidFill>
                          <a:effectLst/>
                          <a:latin typeface="Gill Sans MT" panose="020B0502020104020203" pitchFamily="34" charset="0"/>
                          <a:ea typeface="+mj-ea"/>
                        </a:rPr>
                        <a:t>里面</a:t>
                      </a:r>
                      <a:endParaRPr lang="zh-CN" altLang="en-US"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975389141"/>
                  </a:ext>
                </a:extLst>
              </a:tr>
              <a:tr h="828041">
                <a:tc>
                  <a:txBody>
                    <a:bodyPr/>
                    <a:lstStyle/>
                    <a:p>
                      <a:r>
                        <a:rPr lang="en-US" altLang="zh-CN" sz="1600" b="0" kern="1200" dirty="0">
                          <a:solidFill>
                            <a:srgbClr val="374154"/>
                          </a:solidFill>
                          <a:effectLst/>
                          <a:latin typeface="Gill Sans MT" panose="020B0502020104020203" pitchFamily="34" charset="0"/>
                          <a:ea typeface="+mj-ea"/>
                        </a:rPr>
                        <a:t>Conv</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Bias</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Add</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rPr>
                        <a:t>Conv Op</a:t>
                      </a:r>
                      <a:r>
                        <a:rPr lang="zh-CN" altLang="en-US" sz="1600" b="0" kern="1200" dirty="0">
                          <a:solidFill>
                            <a:srgbClr val="374154"/>
                          </a:solidFill>
                          <a:effectLst/>
                          <a:latin typeface="Gill Sans MT" panose="020B0502020104020203" pitchFamily="34" charset="0"/>
                          <a:ea typeface="+mj-ea"/>
                        </a:rPr>
                        <a:t> 后跟着的 </a:t>
                      </a:r>
                      <a:r>
                        <a:rPr lang="en-US" altLang="zh-CN" sz="1600" b="0" kern="1200" dirty="0">
                          <a:solidFill>
                            <a:srgbClr val="374154"/>
                          </a:solidFill>
                          <a:effectLst/>
                          <a:latin typeface="Gill Sans MT" panose="020B0502020104020203" pitchFamily="34" charset="0"/>
                          <a:ea typeface="+mj-ea"/>
                        </a:rPr>
                        <a:t>Add </a:t>
                      </a:r>
                      <a:r>
                        <a:rPr lang="zh-CN" altLang="en-US" sz="1600" b="0" kern="1200" dirty="0">
                          <a:solidFill>
                            <a:srgbClr val="374154"/>
                          </a:solidFill>
                          <a:effectLst/>
                          <a:latin typeface="Gill Sans MT" panose="020B0502020104020203" pitchFamily="34" charset="0"/>
                          <a:ea typeface="+mj-ea"/>
                        </a:rPr>
                        <a:t>可以融合到 </a:t>
                      </a:r>
                      <a:r>
                        <a:rPr lang="en-US" altLang="zh-CN" sz="1600" b="0" kern="1200" dirty="0">
                          <a:solidFill>
                            <a:srgbClr val="374154"/>
                          </a:solidFill>
                          <a:effectLst/>
                          <a:latin typeface="Gill Sans MT" panose="020B0502020104020203" pitchFamily="34" charset="0"/>
                          <a:ea typeface="+mj-ea"/>
                        </a:rPr>
                        <a:t>Conv</a:t>
                      </a:r>
                      <a:r>
                        <a:rPr lang="zh-CN" altLang="en-US" sz="1600" b="0" kern="1200" dirty="0">
                          <a:solidFill>
                            <a:srgbClr val="374154"/>
                          </a:solidFill>
                          <a:effectLst/>
                          <a:latin typeface="Gill Sans MT" panose="020B0502020104020203" pitchFamily="34" charset="0"/>
                          <a:ea typeface="+mj-ea"/>
                        </a:rPr>
                        <a:t> 里的 </a:t>
                      </a:r>
                      <a:r>
                        <a:rPr lang="en-US" altLang="zh-CN" sz="1600" b="0" kern="1200" dirty="0">
                          <a:solidFill>
                            <a:srgbClr val="374154"/>
                          </a:solidFill>
                          <a:effectLst/>
                          <a:latin typeface="Gill Sans MT" panose="020B0502020104020203" pitchFamily="34" charset="0"/>
                          <a:ea typeface="+mj-ea"/>
                        </a:rPr>
                        <a:t>Bias</a:t>
                      </a:r>
                      <a:r>
                        <a:rPr lang="zh-CN" altLang="en-US" sz="1600" b="0" kern="1200" dirty="0">
                          <a:solidFill>
                            <a:srgbClr val="374154"/>
                          </a:solidFill>
                          <a:effectLst/>
                          <a:latin typeface="Gill Sans MT" panose="020B0502020104020203" pitchFamily="34" charset="0"/>
                          <a:ea typeface="+mj-ea"/>
                        </a:rPr>
                        <a:t> 参数里面</a:t>
                      </a:r>
                      <a:endParaRPr lang="zh-CN" altLang="en-US"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72439618"/>
                  </a:ext>
                </a:extLst>
              </a:tr>
              <a:tr h="1111343">
                <a:tc>
                  <a:txBody>
                    <a:bodyPr/>
                    <a:lstStyle/>
                    <a:p>
                      <a:r>
                        <a:rPr lang="en-US" altLang="zh-CN" sz="1600" b="0" dirty="0">
                          <a:solidFill>
                            <a:srgbClr val="374154"/>
                          </a:solidFill>
                          <a:latin typeface="Gill Sans MT" panose="020B0502020104020203" pitchFamily="34" charset="0"/>
                          <a:ea typeface="+mj-ea"/>
                        </a:rPr>
                        <a:t>Conv</a:t>
                      </a:r>
                      <a:r>
                        <a:rPr lang="zh-CN" altLang="en-US" sz="1600" b="0" dirty="0">
                          <a:solidFill>
                            <a:srgbClr val="374154"/>
                          </a:solidFill>
                          <a:latin typeface="Gill Sans MT" panose="020B0502020104020203" pitchFamily="34" charset="0"/>
                          <a:ea typeface="+mj-ea"/>
                        </a:rPr>
                        <a:t> </a:t>
                      </a:r>
                      <a:r>
                        <a:rPr lang="en-US" altLang="zh-CN" sz="1600" b="0" dirty="0">
                          <a:solidFill>
                            <a:srgbClr val="374154"/>
                          </a:solidFill>
                          <a:latin typeface="Gill Sans MT" panose="020B0502020104020203" pitchFamily="34" charset="0"/>
                          <a:ea typeface="+mj-ea"/>
                        </a:rPr>
                        <a:t>+</a:t>
                      </a:r>
                      <a:r>
                        <a:rPr lang="zh-CN" altLang="en-US" sz="1600" b="0" dirty="0">
                          <a:solidFill>
                            <a:srgbClr val="374154"/>
                          </a:solidFill>
                          <a:latin typeface="Gill Sans MT" panose="020B0502020104020203" pitchFamily="34" charset="0"/>
                          <a:ea typeface="+mj-ea"/>
                        </a:rPr>
                        <a:t> </a:t>
                      </a:r>
                      <a:r>
                        <a:rPr lang="en-US" altLang="zh-CN" sz="1600" b="0" dirty="0">
                          <a:solidFill>
                            <a:srgbClr val="374154"/>
                          </a:solidFill>
                          <a:latin typeface="Gill Sans MT" panose="020B0502020104020203" pitchFamily="34" charset="0"/>
                          <a:ea typeface="+mj-ea"/>
                        </a:rPr>
                        <a:t>Scale</a:t>
                      </a:r>
                      <a:r>
                        <a:rPr lang="zh-CN" altLang="en-US" sz="1600" b="0" dirty="0">
                          <a:solidFill>
                            <a:srgbClr val="374154"/>
                          </a:solidFill>
                          <a:latin typeface="Gill Sans MT" panose="020B0502020104020203" pitchFamily="34" charset="0"/>
                          <a:ea typeface="+mj-ea"/>
                        </a:rPr>
                        <a:t> </a:t>
                      </a:r>
                      <a:r>
                        <a:rPr lang="en-US" altLang="zh-CN" sz="1600" b="0" dirty="0">
                          <a:solidFill>
                            <a:srgbClr val="374154"/>
                          </a:solidFill>
                          <a:latin typeface="Gill Sans MT" panose="020B0502020104020203" pitchFamily="34" charset="0"/>
                          <a:ea typeface="+mj-ea"/>
                        </a:rPr>
                        <a:t>+</a:t>
                      </a:r>
                      <a:r>
                        <a:rPr lang="zh-CN" altLang="en-US" sz="1600" b="0" dirty="0">
                          <a:solidFill>
                            <a:srgbClr val="374154"/>
                          </a:solidFill>
                          <a:latin typeface="Gill Sans MT" panose="020B0502020104020203" pitchFamily="34" charset="0"/>
                          <a:ea typeface="+mj-ea"/>
                        </a:rPr>
                        <a:t> </a:t>
                      </a:r>
                      <a:r>
                        <a:rPr lang="en-US" altLang="zh-CN" sz="1600" b="0" dirty="0">
                          <a:solidFill>
                            <a:srgbClr val="374154"/>
                          </a:solidFill>
                          <a:latin typeface="Gill Sans MT" panose="020B0502020104020203" pitchFamily="34" charset="0"/>
                          <a:ea typeface="+mj-ea"/>
                        </a:rPr>
                        <a:t>Act</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marR="0" lvl="1" indent="-285750" algn="l" defTabSz="91370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600" b="0" kern="1200" dirty="0">
                          <a:solidFill>
                            <a:srgbClr val="374154"/>
                          </a:solidFill>
                          <a:effectLst/>
                          <a:latin typeface="Gill Sans MT" panose="020B0502020104020203" pitchFamily="34" charset="0"/>
                          <a:ea typeface="+mn-ea"/>
                          <a:cs typeface="+mn-cs"/>
                        </a:rPr>
                        <a:t>Conv Op</a:t>
                      </a:r>
                      <a:r>
                        <a:rPr lang="zh-CN" altLang="en-US" sz="1600" b="0" kern="1200" dirty="0">
                          <a:solidFill>
                            <a:srgbClr val="374154"/>
                          </a:solidFill>
                          <a:effectLst/>
                          <a:latin typeface="Gill Sans MT" panose="020B0502020104020203" pitchFamily="34" charset="0"/>
                          <a:ea typeface="+mn-ea"/>
                          <a:cs typeface="+mn-cs"/>
                        </a:rPr>
                        <a:t> 后跟着的 </a:t>
                      </a:r>
                      <a:r>
                        <a:rPr lang="en-US" altLang="zh-CN" sz="1600" b="0" kern="1200" dirty="0">
                          <a:solidFill>
                            <a:srgbClr val="374154"/>
                          </a:solidFill>
                          <a:effectLst/>
                          <a:latin typeface="Gill Sans MT" panose="020B0502020104020203" pitchFamily="34" charset="0"/>
                          <a:ea typeface="+mn-ea"/>
                          <a:cs typeface="+mn-cs"/>
                        </a:rPr>
                        <a:t>Scale </a:t>
                      </a:r>
                      <a:r>
                        <a:rPr lang="zh-CN" altLang="en-US" sz="1600" b="0" kern="1200" dirty="0">
                          <a:solidFill>
                            <a:srgbClr val="374154"/>
                          </a:solidFill>
                          <a:effectLst/>
                          <a:latin typeface="Gill Sans MT" panose="020B0502020104020203" pitchFamily="34" charset="0"/>
                          <a:ea typeface="+mn-ea"/>
                          <a:cs typeface="+mn-cs"/>
                        </a:rPr>
                        <a:t>可以融合到 </a:t>
                      </a:r>
                      <a:r>
                        <a:rPr lang="en-US" altLang="zh-CN" sz="1600" b="0" kern="1200" dirty="0">
                          <a:solidFill>
                            <a:srgbClr val="374154"/>
                          </a:solidFill>
                          <a:effectLst/>
                          <a:latin typeface="Gill Sans MT" panose="020B0502020104020203" pitchFamily="34" charset="0"/>
                          <a:ea typeface="+mn-ea"/>
                          <a:cs typeface="+mn-cs"/>
                        </a:rPr>
                        <a:t>Conv</a:t>
                      </a:r>
                      <a:r>
                        <a:rPr lang="zh-CN" altLang="en-US" sz="1600" b="0" kern="1200" dirty="0">
                          <a:solidFill>
                            <a:srgbClr val="374154"/>
                          </a:solidFill>
                          <a:effectLst/>
                          <a:latin typeface="Gill Sans MT" panose="020B0502020104020203" pitchFamily="34" charset="0"/>
                          <a:ea typeface="+mn-ea"/>
                          <a:cs typeface="+mn-cs"/>
                        </a:rPr>
                        <a:t> 里的 </a:t>
                      </a:r>
                      <a:r>
                        <a:rPr lang="en-US" altLang="zh-CN" sz="1600" b="0" kern="1200" dirty="0">
                          <a:solidFill>
                            <a:srgbClr val="374154"/>
                          </a:solidFill>
                          <a:effectLst/>
                          <a:latin typeface="Gill Sans MT" panose="020B0502020104020203" pitchFamily="34" charset="0"/>
                          <a:ea typeface="+mn-ea"/>
                          <a:cs typeface="+mn-cs"/>
                        </a:rPr>
                        <a:t>Weight</a:t>
                      </a:r>
                      <a:r>
                        <a:rPr lang="zh-CN" altLang="en-US" sz="1600" b="0" kern="1200" dirty="0">
                          <a:solidFill>
                            <a:srgbClr val="374154"/>
                          </a:solidFill>
                          <a:effectLst/>
                          <a:latin typeface="Gill Sans MT" panose="020B0502020104020203" pitchFamily="34" charset="0"/>
                          <a:ea typeface="+mn-ea"/>
                          <a:cs typeface="+mn-cs"/>
                        </a:rPr>
                        <a:t> 里面</a:t>
                      </a:r>
                    </a:p>
                  </a:txBody>
                  <a:tcPr anchor="ctr"/>
                </a:tc>
                <a:extLst>
                  <a:ext uri="{0D108BD9-81ED-4DB2-BD59-A6C34878D82A}">
                    <a16:rowId xmlns:a16="http://schemas.microsoft.com/office/drawing/2014/main" val="3218632523"/>
                  </a:ext>
                </a:extLst>
              </a:tr>
              <a:tr h="891858">
                <a:tc>
                  <a:txBody>
                    <a:bodyPr/>
                    <a:lstStyle/>
                    <a:p>
                      <a:r>
                        <a:rPr lang="en-US" altLang="zh-CN" sz="1600" b="0" kern="1200" dirty="0">
                          <a:solidFill>
                            <a:srgbClr val="374154"/>
                          </a:solidFill>
                          <a:effectLst/>
                          <a:latin typeface="Gill Sans MT" panose="020B0502020104020203" pitchFamily="34" charset="0"/>
                          <a:ea typeface="+mn-ea"/>
                          <a:cs typeface="+mn-cs"/>
                        </a:rPr>
                        <a:t>Conv</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MatMul</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Act</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marR="0" lvl="1" indent="-285750" algn="l" defTabSz="91370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600" b="0" kern="1200" dirty="0">
                          <a:solidFill>
                            <a:srgbClr val="374154"/>
                          </a:solidFill>
                          <a:effectLst/>
                          <a:latin typeface="Gill Sans MT" panose="020B0502020104020203" pitchFamily="34" charset="0"/>
                          <a:ea typeface="+mn-ea"/>
                          <a:cs typeface="+mn-cs"/>
                        </a:rPr>
                        <a:t>Conv Op</a:t>
                      </a:r>
                      <a:r>
                        <a:rPr lang="zh-CN" altLang="en-US" sz="1600" b="0" kern="1200" dirty="0">
                          <a:solidFill>
                            <a:srgbClr val="374154"/>
                          </a:solidFill>
                          <a:effectLst/>
                          <a:latin typeface="Gill Sans MT" panose="020B0502020104020203" pitchFamily="34" charset="0"/>
                          <a:ea typeface="+mn-ea"/>
                          <a:cs typeface="+mn-cs"/>
                        </a:rPr>
                        <a:t> 后跟着的 </a:t>
                      </a:r>
                      <a:r>
                        <a:rPr lang="en-US" altLang="zh-CN" sz="1600" b="0" kern="1200" dirty="0">
                          <a:solidFill>
                            <a:srgbClr val="374154"/>
                          </a:solidFill>
                          <a:effectLst/>
                          <a:latin typeface="Gill Sans MT" panose="020B0502020104020203" pitchFamily="34" charset="0"/>
                          <a:ea typeface="+mn-ea"/>
                          <a:cs typeface="+mn-cs"/>
                        </a:rPr>
                        <a:t>MatMul </a:t>
                      </a:r>
                      <a:r>
                        <a:rPr lang="zh-CN" altLang="en-US" sz="1600" b="0" kern="1200" dirty="0">
                          <a:solidFill>
                            <a:srgbClr val="374154"/>
                          </a:solidFill>
                          <a:effectLst/>
                          <a:latin typeface="Gill Sans MT" panose="020B0502020104020203" pitchFamily="34" charset="0"/>
                          <a:ea typeface="+mn-ea"/>
                          <a:cs typeface="+mn-cs"/>
                        </a:rPr>
                        <a:t>可以融合到 </a:t>
                      </a:r>
                      <a:r>
                        <a:rPr lang="en-US" altLang="zh-CN" sz="1600" b="0" kern="1200" dirty="0">
                          <a:solidFill>
                            <a:srgbClr val="374154"/>
                          </a:solidFill>
                          <a:effectLst/>
                          <a:latin typeface="Gill Sans MT" panose="020B0502020104020203" pitchFamily="34" charset="0"/>
                          <a:ea typeface="+mn-ea"/>
                          <a:cs typeface="+mn-cs"/>
                        </a:rPr>
                        <a:t>Conv</a:t>
                      </a:r>
                      <a:r>
                        <a:rPr lang="zh-CN" altLang="en-US" sz="1600" b="0" kern="1200" dirty="0">
                          <a:solidFill>
                            <a:srgbClr val="374154"/>
                          </a:solidFill>
                          <a:effectLst/>
                          <a:latin typeface="Gill Sans MT" panose="020B0502020104020203" pitchFamily="34" charset="0"/>
                          <a:ea typeface="+mn-ea"/>
                          <a:cs typeface="+mn-cs"/>
                        </a:rPr>
                        <a:t> 里的 </a:t>
                      </a:r>
                      <a:r>
                        <a:rPr lang="en-US" altLang="zh-CN" sz="1600" b="0" kern="1200" dirty="0">
                          <a:solidFill>
                            <a:srgbClr val="374154"/>
                          </a:solidFill>
                          <a:effectLst/>
                          <a:latin typeface="Gill Sans MT" panose="020B0502020104020203" pitchFamily="34" charset="0"/>
                          <a:ea typeface="+mn-ea"/>
                          <a:cs typeface="+mn-cs"/>
                        </a:rPr>
                        <a:t>Weight</a:t>
                      </a:r>
                      <a:r>
                        <a:rPr lang="zh-CN" altLang="en-US" sz="1600" b="0" kern="1200" dirty="0">
                          <a:solidFill>
                            <a:srgbClr val="374154"/>
                          </a:solidFill>
                          <a:effectLst/>
                          <a:latin typeface="Gill Sans MT" panose="020B0502020104020203" pitchFamily="34" charset="0"/>
                          <a:ea typeface="+mn-ea"/>
                          <a:cs typeface="+mn-cs"/>
                        </a:rPr>
                        <a:t> 里面</a:t>
                      </a:r>
                    </a:p>
                  </a:txBody>
                  <a:tcPr anchor="ctr"/>
                </a:tc>
                <a:extLst>
                  <a:ext uri="{0D108BD9-81ED-4DB2-BD59-A6C34878D82A}">
                    <a16:rowId xmlns:a16="http://schemas.microsoft.com/office/drawing/2014/main" val="2962271863"/>
                  </a:ext>
                </a:extLst>
              </a:tr>
            </a:tbl>
          </a:graphicData>
        </a:graphic>
      </p:graphicFrame>
    </p:spTree>
    <p:extLst>
      <p:ext uri="{BB962C8B-B14F-4D97-AF65-F5344CB8AC3E}">
        <p14:creationId xmlns:p14="http://schemas.microsoft.com/office/powerpoint/2010/main" val="261770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BEF0D-D177-7448-817F-0E1D07783BAD}"/>
              </a:ext>
            </a:extLst>
          </p:cNvPr>
          <p:cNvSpPr>
            <a:spLocks noGrp="1"/>
          </p:cNvSpPr>
          <p:nvPr>
            <p:ph type="title"/>
          </p:nvPr>
        </p:nvSpPr>
        <p:spPr>
          <a:xfrm>
            <a:off x="1201837" y="679570"/>
            <a:ext cx="10385272" cy="589190"/>
          </a:xfrm>
        </p:spPr>
        <p:txBody>
          <a:bodyPr/>
          <a:lstStyle/>
          <a:p>
            <a:r>
              <a:rPr lang="en-US" altLang="zh-CN" dirty="0">
                <a:latin typeface="Futura Medium" panose="020B0602020204020303" pitchFamily="34" charset="-79"/>
                <a:cs typeface="Futura Medium" panose="020B0602020204020303" pitchFamily="34" charset="-79"/>
              </a:rPr>
              <a:t>O3: Operation fusions</a:t>
            </a:r>
            <a:r>
              <a:rPr lang="zh-CN" altLang="en-US" dirty="0">
                <a:latin typeface="Futura Medium" panose="020B0602020204020303" pitchFamily="34" charset="-79"/>
                <a:cs typeface="Futura Medium" panose="020B0602020204020303" pitchFamily="34" charset="-79"/>
              </a:rPr>
              <a:t> 算子融合 </a:t>
            </a:r>
            <a:r>
              <a:rPr lang="en-US" altLang="zh-CN" dirty="0">
                <a:latin typeface="Futura Medium" panose="020B0602020204020303" pitchFamily="34" charset="-79"/>
                <a:cs typeface="Futura Medium" panose="020B0602020204020303" pitchFamily="34" charset="-79"/>
              </a:rPr>
              <a:t>I</a:t>
            </a:r>
            <a:endParaRPr kumimoji="1" lang="zh-CN" altLang="en-US"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3699982-0514-A046-A873-C8AD850862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1154" y="1710100"/>
            <a:ext cx="2740963" cy="4896544"/>
          </a:xfrm>
          <a:prstGeom prst="rect">
            <a:avLst/>
          </a:prstGeom>
        </p:spPr>
      </p:pic>
      <p:sp>
        <p:nvSpPr>
          <p:cNvPr id="7" name="矩形 6">
            <a:extLst>
              <a:ext uri="{FF2B5EF4-FFF2-40B4-BE49-F238E27FC236}">
                <a16:creationId xmlns:a16="http://schemas.microsoft.com/office/drawing/2014/main" id="{D66DE3BA-997C-2B4B-98A2-62A857BAA33A}"/>
              </a:ext>
            </a:extLst>
          </p:cNvPr>
          <p:cNvSpPr/>
          <p:nvPr/>
        </p:nvSpPr>
        <p:spPr>
          <a:xfrm>
            <a:off x="918645" y="1340768"/>
            <a:ext cx="2011384" cy="400110"/>
          </a:xfrm>
          <a:prstGeom prst="rect">
            <a:avLst/>
          </a:prstGeom>
        </p:spPr>
        <p:txBody>
          <a:bodyPr wrap="none">
            <a:spAutoFit/>
          </a:bodyPr>
          <a:lstStyle/>
          <a:p>
            <a:r>
              <a:rPr lang="en-US" altLang="zh-CN" sz="2000" dirty="0">
                <a:latin typeface="Gill Sans MT" panose="020B0502020104020203" pitchFamily="34" charset="0"/>
              </a:rPr>
              <a:t>Conv</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BN</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Act</a:t>
            </a:r>
            <a:endParaRPr lang="zh-CN" altLang="en-US" sz="2000" dirty="0">
              <a:latin typeface="Gill Sans MT" panose="020B0502020104020203" pitchFamily="34" charset="0"/>
            </a:endParaRPr>
          </a:p>
        </p:txBody>
      </p:sp>
      <p:sp>
        <p:nvSpPr>
          <p:cNvPr id="8" name="矩形 7">
            <a:extLst>
              <a:ext uri="{FF2B5EF4-FFF2-40B4-BE49-F238E27FC236}">
                <a16:creationId xmlns:a16="http://schemas.microsoft.com/office/drawing/2014/main" id="{AEB602A4-3C2B-9C45-9085-054FCFA183AF}"/>
              </a:ext>
            </a:extLst>
          </p:cNvPr>
          <p:cNvSpPr/>
          <p:nvPr/>
        </p:nvSpPr>
        <p:spPr>
          <a:xfrm>
            <a:off x="4529683" y="1371546"/>
            <a:ext cx="1943224" cy="369332"/>
          </a:xfrm>
          <a:prstGeom prst="rect">
            <a:avLst/>
          </a:prstGeom>
        </p:spPr>
        <p:txBody>
          <a:bodyPr wrap="none">
            <a:spAutoFit/>
          </a:bodyPr>
          <a:lstStyle/>
          <a:p>
            <a:r>
              <a:rPr lang="en-US" altLang="zh-CN" dirty="0">
                <a:solidFill>
                  <a:srgbClr val="374154"/>
                </a:solidFill>
                <a:latin typeface="Gill Sans MT" panose="020B0502020104020203" pitchFamily="34" charset="0"/>
              </a:rPr>
              <a:t>Conv</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Bias</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Add</a:t>
            </a:r>
            <a:endParaRPr lang="zh-CN" altLang="en-US" dirty="0">
              <a:solidFill>
                <a:srgbClr val="374154"/>
              </a:solidFill>
              <a:latin typeface="Gill Sans MT" panose="020B0502020104020203" pitchFamily="34" charset="0"/>
            </a:endParaRPr>
          </a:p>
        </p:txBody>
      </p:sp>
      <p:pic>
        <p:nvPicPr>
          <p:cNvPr id="10" name="图片 9">
            <a:extLst>
              <a:ext uri="{FF2B5EF4-FFF2-40B4-BE49-F238E27FC236}">
                <a16:creationId xmlns:a16="http://schemas.microsoft.com/office/drawing/2014/main" id="{A3AD8F28-F97B-044C-BA2D-7970627AAD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4508" y="1710100"/>
            <a:ext cx="2375961" cy="4896544"/>
          </a:xfrm>
          <a:prstGeom prst="rect">
            <a:avLst/>
          </a:prstGeom>
        </p:spPr>
      </p:pic>
      <p:sp>
        <p:nvSpPr>
          <p:cNvPr id="11" name="矩形 10">
            <a:extLst>
              <a:ext uri="{FF2B5EF4-FFF2-40B4-BE49-F238E27FC236}">
                <a16:creationId xmlns:a16="http://schemas.microsoft.com/office/drawing/2014/main" id="{FF981AC3-5A87-9746-AE50-73E5C7908044}"/>
              </a:ext>
            </a:extLst>
          </p:cNvPr>
          <p:cNvSpPr/>
          <p:nvPr/>
        </p:nvSpPr>
        <p:spPr>
          <a:xfrm>
            <a:off x="7238412" y="1371546"/>
            <a:ext cx="4155112" cy="369332"/>
          </a:xfrm>
          <a:prstGeom prst="rect">
            <a:avLst/>
          </a:prstGeom>
        </p:spPr>
        <p:txBody>
          <a:bodyPr wrap="none">
            <a:spAutoFit/>
          </a:bodyPr>
          <a:lstStyle/>
          <a:p>
            <a:r>
              <a:rPr lang="en-US" altLang="zh-CN" dirty="0">
                <a:solidFill>
                  <a:srgbClr val="374154"/>
                </a:solidFill>
                <a:latin typeface="Gill Sans MT" panose="020B0502020104020203" pitchFamily="34" charset="0"/>
              </a:rPr>
              <a:t>Conv</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Scale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Act/ Conv</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MatMul</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Act</a:t>
            </a:r>
            <a:endParaRPr lang="zh-CN" altLang="en-US" dirty="0">
              <a:solidFill>
                <a:srgbClr val="374154"/>
              </a:solidFill>
              <a:latin typeface="Gill Sans MT" panose="020B0502020104020203" pitchFamily="34" charset="0"/>
            </a:endParaRPr>
          </a:p>
        </p:txBody>
      </p:sp>
      <p:pic>
        <p:nvPicPr>
          <p:cNvPr id="15" name="图片 14">
            <a:extLst>
              <a:ext uri="{FF2B5EF4-FFF2-40B4-BE49-F238E27FC236}">
                <a16:creationId xmlns:a16="http://schemas.microsoft.com/office/drawing/2014/main" id="{A76AB94E-5D7F-CA4B-AF10-CCCB8328AC1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83377" y="1740878"/>
            <a:ext cx="2379500" cy="4896544"/>
          </a:xfrm>
          <a:prstGeom prst="rect">
            <a:avLst/>
          </a:prstGeom>
        </p:spPr>
      </p:pic>
      <p:sp>
        <p:nvSpPr>
          <p:cNvPr id="16" name="椭圆 15">
            <a:extLst>
              <a:ext uri="{FF2B5EF4-FFF2-40B4-BE49-F238E27FC236}">
                <a16:creationId xmlns:a16="http://schemas.microsoft.com/office/drawing/2014/main" id="{6618463F-A66A-E449-961E-EA11F14264B9}"/>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989799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O3: Operation fusions</a:t>
            </a:r>
            <a:r>
              <a:rPr lang="zh-CN" altLang="en-US" dirty="0"/>
              <a:t> 算子融合 </a:t>
            </a:r>
            <a:r>
              <a:rPr lang="en-US" altLang="zh-CN" dirty="0"/>
              <a:t>II</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589190"/>
          </a:xfrm>
        </p:spPr>
        <p:txBody>
          <a:bodyPr/>
          <a:lstStyle/>
          <a:p>
            <a:pPr>
              <a:lnSpc>
                <a:spcPct val="150000"/>
              </a:lnSpc>
            </a:pPr>
            <a:r>
              <a:rPr lang="en-US" altLang="zh-CN" b="1" dirty="0">
                <a:latin typeface="Gill Sans MT" panose="020B0502020104020203" pitchFamily="34" charset="0"/>
              </a:rPr>
              <a:t>Op</a:t>
            </a:r>
            <a:r>
              <a:rPr lang="zh-CN" altLang="en-US" b="1" dirty="0">
                <a:latin typeface="Gill Sans MT" panose="020B0502020104020203" pitchFamily="34" charset="0"/>
              </a:rPr>
              <a:t>线性融合：</a:t>
            </a:r>
            <a:r>
              <a:rPr lang="zh-CN" altLang="en-US" dirty="0">
                <a:latin typeface="Gill Sans MT" panose="020B0502020104020203" pitchFamily="34" charset="0"/>
              </a:rPr>
              <a:t>相邻 </a:t>
            </a:r>
            <a:r>
              <a:rPr lang="en-US" altLang="zh-CN" dirty="0">
                <a:latin typeface="Gill Sans MT" panose="020B0502020104020203" pitchFamily="34" charset="0"/>
              </a:rPr>
              <a:t>Op</a:t>
            </a:r>
            <a:r>
              <a:rPr lang="zh-CN" altLang="en-US" dirty="0">
                <a:latin typeface="Gill Sans MT" panose="020B0502020104020203" pitchFamily="34" charset="0"/>
              </a:rPr>
              <a:t> 存在数学上线性可融合的关系；</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5DB7D695-4830-7E4B-8B26-8CB7F25473F4}"/>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2" name="表格 1">
            <a:extLst>
              <a:ext uri="{FF2B5EF4-FFF2-40B4-BE49-F238E27FC236}">
                <a16:creationId xmlns:a16="http://schemas.microsoft.com/office/drawing/2014/main" id="{98302B74-A6E7-6547-8861-96760471448C}"/>
              </a:ext>
            </a:extLst>
          </p:cNvPr>
          <p:cNvGraphicFramePr>
            <a:graphicFrameLocks noGrp="1"/>
          </p:cNvGraphicFramePr>
          <p:nvPr>
            <p:extLst>
              <p:ext uri="{D42A27DB-BD31-4B8C-83A1-F6EECF244321}">
                <p14:modId xmlns:p14="http://schemas.microsoft.com/office/powerpoint/2010/main" val="81047150"/>
              </p:ext>
            </p:extLst>
          </p:nvPr>
        </p:nvGraphicFramePr>
        <p:xfrm>
          <a:off x="697780" y="2145982"/>
          <a:ext cx="10889328" cy="3803298"/>
        </p:xfrm>
        <a:graphic>
          <a:graphicData uri="http://schemas.openxmlformats.org/drawingml/2006/table">
            <a:tbl>
              <a:tblPr firstRow="1" bandRow="1">
                <a:tableStyleId>{0E3FDE45-AF77-4B5C-9715-49D594BDF05E}</a:tableStyleId>
              </a:tblPr>
              <a:tblGrid>
                <a:gridCol w="2736305">
                  <a:extLst>
                    <a:ext uri="{9D8B030D-6E8A-4147-A177-3AD203B41FA5}">
                      <a16:colId xmlns:a16="http://schemas.microsoft.com/office/drawing/2014/main" val="2469124022"/>
                    </a:ext>
                  </a:extLst>
                </a:gridCol>
                <a:gridCol w="8153023">
                  <a:extLst>
                    <a:ext uri="{9D8B030D-6E8A-4147-A177-3AD203B41FA5}">
                      <a16:colId xmlns:a16="http://schemas.microsoft.com/office/drawing/2014/main" val="1719951683"/>
                    </a:ext>
                  </a:extLst>
                </a:gridCol>
              </a:tblGrid>
              <a:tr h="633883">
                <a:tc>
                  <a:txBody>
                    <a:bodyPr/>
                    <a:lstStyle/>
                    <a:p>
                      <a:r>
                        <a:rPr lang="en-US" altLang="zh-CN" sz="1600" b="0" kern="1200" dirty="0">
                          <a:solidFill>
                            <a:srgbClr val="374154"/>
                          </a:solidFill>
                          <a:effectLst/>
                          <a:latin typeface="Gill Sans MT" panose="020B0502020104020203" pitchFamily="34" charset="0"/>
                          <a:ea typeface="+mj-ea"/>
                        </a:rPr>
                        <a:t>Matmul</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Add</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rPr>
                        <a:t>使用 </a:t>
                      </a:r>
                      <a:r>
                        <a:rPr lang="en-US" altLang="zh-CN" sz="1600" b="0" kern="1200" dirty="0">
                          <a:solidFill>
                            <a:srgbClr val="374154"/>
                          </a:solidFill>
                          <a:effectLst/>
                          <a:latin typeface="Gill Sans MT" panose="020B0502020104020203" pitchFamily="34" charset="0"/>
                          <a:ea typeface="+mj-ea"/>
                        </a:rPr>
                        <a:t>GEMM</a:t>
                      </a:r>
                      <a:r>
                        <a:rPr lang="zh-CN" altLang="en-US" sz="1600" b="0" kern="1200" dirty="0">
                          <a:solidFill>
                            <a:srgbClr val="374154"/>
                          </a:solidFill>
                          <a:effectLst/>
                          <a:latin typeface="Gill Sans MT" panose="020B0502020104020203" pitchFamily="34" charset="0"/>
                          <a:ea typeface="+mj-ea"/>
                        </a:rPr>
                        <a:t> 代替矩阵乘 </a:t>
                      </a:r>
                      <a:r>
                        <a:rPr lang="en-US" altLang="zh-CN" sz="1600" b="0" kern="1200" dirty="0">
                          <a:solidFill>
                            <a:srgbClr val="374154"/>
                          </a:solidFill>
                          <a:effectLst/>
                          <a:latin typeface="Gill Sans MT" panose="020B0502020104020203" pitchFamily="34" charset="0"/>
                          <a:ea typeface="+mj-ea"/>
                        </a:rPr>
                        <a:t>Matmul</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Add</a:t>
                      </a:r>
                      <a:endParaRPr lang="en-US" altLang="zh-CN"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2488276586"/>
                  </a:ext>
                </a:extLst>
              </a:tr>
              <a:tr h="633883">
                <a:tc>
                  <a:txBody>
                    <a:bodyPr/>
                    <a:lstStyle/>
                    <a:p>
                      <a:r>
                        <a:rPr lang="en-US" altLang="zh-CN" sz="1600" b="0" kern="1200" dirty="0">
                          <a:solidFill>
                            <a:srgbClr val="374154"/>
                          </a:solidFill>
                          <a:effectLst/>
                          <a:latin typeface="Gill Sans MT" panose="020B0502020104020203" pitchFamily="34" charset="0"/>
                          <a:ea typeface="+mj-ea"/>
                        </a:rPr>
                        <a:t>Matmul</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Scale</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rPr>
                        <a:t>Matmul</a:t>
                      </a:r>
                      <a:r>
                        <a:rPr lang="zh-CN" altLang="en-US" sz="1600" b="0" kern="1200" dirty="0">
                          <a:solidFill>
                            <a:srgbClr val="374154"/>
                          </a:solidFill>
                          <a:effectLst/>
                          <a:latin typeface="Gill Sans MT" panose="020B0502020104020203" pitchFamily="34" charset="0"/>
                          <a:ea typeface="+mj-ea"/>
                        </a:rPr>
                        <a:t> 前或者后接 </a:t>
                      </a:r>
                      <a:r>
                        <a:rPr lang="en-US" altLang="zh-CN" sz="1600" b="0" kern="1200" dirty="0">
                          <a:solidFill>
                            <a:srgbClr val="374154"/>
                          </a:solidFill>
                          <a:effectLst/>
                          <a:latin typeface="Gill Sans MT" panose="020B0502020104020203" pitchFamily="34" charset="0"/>
                          <a:ea typeface="+mj-ea"/>
                        </a:rPr>
                        <a:t>Scale</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err="1">
                          <a:solidFill>
                            <a:srgbClr val="374154"/>
                          </a:solidFill>
                          <a:effectLst/>
                          <a:latin typeface="Gill Sans MT" panose="020B0502020104020203" pitchFamily="34" charset="0"/>
                          <a:ea typeface="+mj-ea"/>
                        </a:rPr>
                        <a:t>Div</a:t>
                      </a:r>
                      <a:r>
                        <a:rPr lang="zh-CN" altLang="en-US" sz="1600" b="0" kern="1200" dirty="0">
                          <a:solidFill>
                            <a:srgbClr val="374154"/>
                          </a:solidFill>
                          <a:effectLst/>
                          <a:latin typeface="Gill Sans MT" panose="020B0502020104020203" pitchFamily="34" charset="0"/>
                          <a:ea typeface="+mj-ea"/>
                        </a:rPr>
                        <a:t> 可以融合到 </a:t>
                      </a:r>
                      <a:r>
                        <a:rPr lang="en-US" altLang="zh-CN" sz="1600" b="0" kern="1200" dirty="0">
                          <a:solidFill>
                            <a:srgbClr val="374154"/>
                          </a:solidFill>
                          <a:effectLst/>
                          <a:latin typeface="Gill Sans MT" panose="020B0502020104020203" pitchFamily="34" charset="0"/>
                          <a:ea typeface="+mj-ea"/>
                        </a:rPr>
                        <a:t>Matmul</a:t>
                      </a:r>
                      <a:r>
                        <a:rPr lang="zh-CN" altLang="en-US" sz="1600" b="0" kern="1200" dirty="0">
                          <a:solidFill>
                            <a:srgbClr val="374154"/>
                          </a:solidFill>
                          <a:effectLst/>
                          <a:latin typeface="Gill Sans MT" panose="020B0502020104020203" pitchFamily="34" charset="0"/>
                          <a:ea typeface="+mj-ea"/>
                        </a:rPr>
                        <a:t> 的相乘系数 </a:t>
                      </a:r>
                      <a:r>
                        <a:rPr lang="en-US" altLang="zh-CN" sz="1600" b="0" kern="1200" dirty="0">
                          <a:solidFill>
                            <a:srgbClr val="374154"/>
                          </a:solidFill>
                          <a:effectLst/>
                          <a:latin typeface="Gill Sans MT" panose="020B0502020104020203" pitchFamily="34" charset="0"/>
                          <a:ea typeface="+mj-ea"/>
                        </a:rPr>
                        <a:t>alpha</a:t>
                      </a:r>
                      <a:r>
                        <a:rPr lang="zh-CN" altLang="en-US" sz="1600" b="0" kern="1200" dirty="0">
                          <a:solidFill>
                            <a:srgbClr val="374154"/>
                          </a:solidFill>
                          <a:effectLst/>
                          <a:latin typeface="Gill Sans MT" panose="020B0502020104020203" pitchFamily="34" charset="0"/>
                          <a:ea typeface="+mj-ea"/>
                        </a:rPr>
                        <a:t> 里</a:t>
                      </a:r>
                      <a:endParaRPr lang="zh-CN" altLang="en-US"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3703046605"/>
                  </a:ext>
                </a:extLst>
              </a:tr>
              <a:tr h="633883">
                <a:tc>
                  <a:txBody>
                    <a:bodyPr/>
                    <a:lstStyle/>
                    <a:p>
                      <a:r>
                        <a:rPr lang="en-US" altLang="zh-CN" sz="1600" b="0" dirty="0">
                          <a:solidFill>
                            <a:srgbClr val="374154"/>
                          </a:solidFill>
                          <a:latin typeface="Gill Sans MT" panose="020B0502020104020203" pitchFamily="34" charset="0"/>
                          <a:ea typeface="+mj-ea"/>
                        </a:rPr>
                        <a:t>Mean</a:t>
                      </a:r>
                      <a:r>
                        <a:rPr lang="zh-CN" altLang="en-US" sz="1600" b="0" dirty="0">
                          <a:solidFill>
                            <a:srgbClr val="374154"/>
                          </a:solidFill>
                          <a:latin typeface="Gill Sans MT" panose="020B0502020104020203" pitchFamily="34" charset="0"/>
                          <a:ea typeface="+mj-ea"/>
                        </a:rPr>
                        <a:t> </a:t>
                      </a:r>
                      <a:r>
                        <a:rPr lang="en-US" altLang="zh-CN" sz="1600" b="0" dirty="0">
                          <a:solidFill>
                            <a:srgbClr val="374154"/>
                          </a:solidFill>
                          <a:latin typeface="Gill Sans MT" panose="020B0502020104020203" pitchFamily="34" charset="0"/>
                          <a:ea typeface="+mj-ea"/>
                        </a:rPr>
                        <a:t>+</a:t>
                      </a:r>
                      <a:r>
                        <a:rPr lang="zh-CN" altLang="en-US" sz="1600" b="0" dirty="0">
                          <a:solidFill>
                            <a:srgbClr val="374154"/>
                          </a:solidFill>
                          <a:latin typeface="Gill Sans MT" panose="020B0502020104020203" pitchFamily="34" charset="0"/>
                          <a:ea typeface="+mj-ea"/>
                        </a:rPr>
                        <a:t> </a:t>
                      </a:r>
                      <a:r>
                        <a:rPr lang="en-US" altLang="zh-CN" sz="1600" b="0" dirty="0">
                          <a:solidFill>
                            <a:srgbClr val="374154"/>
                          </a:solidFill>
                          <a:latin typeface="Gill Sans MT" panose="020B0502020104020203" pitchFamily="34" charset="0"/>
                          <a:ea typeface="+mj-ea"/>
                        </a:rPr>
                        <a:t>Add</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使用 </a:t>
                      </a:r>
                      <a:r>
                        <a:rPr lang="en-US" altLang="zh-CN" sz="1600" b="0" kern="1200" dirty="0">
                          <a:solidFill>
                            <a:srgbClr val="374154"/>
                          </a:solidFill>
                          <a:effectLst/>
                          <a:latin typeface="Gill Sans MT" panose="020B0502020104020203" pitchFamily="34" charset="0"/>
                          <a:ea typeface="+mj-ea"/>
                          <a:cs typeface="+mn-cs"/>
                        </a:rPr>
                        <a:t>Mean</a:t>
                      </a:r>
                      <a:r>
                        <a:rPr lang="zh-CN" altLang="en-US" sz="1600" b="0" kern="1200" dirty="0">
                          <a:solidFill>
                            <a:srgbClr val="374154"/>
                          </a:solidFill>
                          <a:effectLst/>
                          <a:latin typeface="Gill Sans MT" panose="020B0502020104020203" pitchFamily="34" charset="0"/>
                          <a:ea typeface="+mj-ea"/>
                          <a:cs typeface="+mn-cs"/>
                        </a:rPr>
                        <a:t> 后面跟着 </a:t>
                      </a:r>
                      <a:r>
                        <a:rPr lang="en-US" altLang="zh-CN" sz="1600" b="0" kern="1200" dirty="0">
                          <a:solidFill>
                            <a:srgbClr val="374154"/>
                          </a:solidFill>
                          <a:effectLst/>
                          <a:latin typeface="Gill Sans MT" panose="020B0502020104020203" pitchFamily="34" charset="0"/>
                          <a:ea typeface="+mj-ea"/>
                          <a:cs typeface="+mn-cs"/>
                        </a:rPr>
                        <a:t>Add</a:t>
                      </a:r>
                      <a:r>
                        <a:rPr lang="zh-CN" altLang="en-US" sz="1600" b="0" kern="1200" dirty="0">
                          <a:solidFill>
                            <a:srgbClr val="374154"/>
                          </a:solidFill>
                          <a:effectLst/>
                          <a:latin typeface="Gill Sans MT" panose="020B0502020104020203" pitchFamily="34" charset="0"/>
                          <a:ea typeface="+mj-ea"/>
                          <a:cs typeface="+mn-cs"/>
                        </a:rPr>
                        <a:t>，使用 </a:t>
                      </a:r>
                      <a:r>
                        <a:rPr lang="en-US" altLang="zh-CN" sz="1600" b="0" kern="1200" dirty="0">
                          <a:solidFill>
                            <a:srgbClr val="374154"/>
                          </a:solidFill>
                          <a:effectLst/>
                          <a:latin typeface="Gill Sans MT" panose="020B0502020104020203" pitchFamily="34" charset="0"/>
                          <a:ea typeface="+mj-ea"/>
                          <a:cs typeface="+mn-cs"/>
                        </a:rPr>
                        <a:t>Layer</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Norm</a:t>
                      </a:r>
                      <a:r>
                        <a:rPr lang="zh-CN" altLang="en-US" sz="1600" b="0" kern="1200" dirty="0">
                          <a:solidFill>
                            <a:srgbClr val="374154"/>
                          </a:solidFill>
                          <a:effectLst/>
                          <a:latin typeface="Gill Sans MT" panose="020B0502020104020203" pitchFamily="34" charset="0"/>
                          <a:ea typeface="+mj-ea"/>
                          <a:cs typeface="+mn-cs"/>
                        </a:rPr>
                        <a:t> 代替</a:t>
                      </a:r>
                    </a:p>
                  </a:txBody>
                  <a:tcPr anchor="ctr"/>
                </a:tc>
                <a:extLst>
                  <a:ext uri="{0D108BD9-81ED-4DB2-BD59-A6C34878D82A}">
                    <a16:rowId xmlns:a16="http://schemas.microsoft.com/office/drawing/2014/main" val="3072959546"/>
                  </a:ext>
                </a:extLst>
              </a:tr>
              <a:tr h="633883">
                <a:tc>
                  <a:txBody>
                    <a:bodyPr/>
                    <a:lstStyle/>
                    <a:p>
                      <a:r>
                        <a:rPr lang="en-US" altLang="zh-CN" sz="1600" b="0" kern="1200" dirty="0">
                          <a:solidFill>
                            <a:srgbClr val="374154"/>
                          </a:solidFill>
                          <a:effectLst/>
                          <a:latin typeface="Gill Sans MT" panose="020B0502020104020203" pitchFamily="34" charset="0"/>
                          <a:ea typeface="+mj-ea"/>
                        </a:rPr>
                        <a:t>Batch</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Norm</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Scale</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rPr>
                        <a:t>scale</a:t>
                      </a:r>
                      <a:r>
                        <a:rPr lang="zh-CN" altLang="en-US" sz="1600" b="0" kern="1200" dirty="0">
                          <a:solidFill>
                            <a:srgbClr val="374154"/>
                          </a:solidFill>
                          <a:effectLst/>
                          <a:latin typeface="Gill Sans MT" panose="020B0502020104020203" pitchFamily="34" charset="0"/>
                          <a:ea typeface="+mj-ea"/>
                        </a:rPr>
                        <a:t> 的 </a:t>
                      </a:r>
                      <a:r>
                        <a:rPr lang="en-US" altLang="zh-CN" sz="1600" b="0" kern="1200" dirty="0">
                          <a:solidFill>
                            <a:srgbClr val="374154"/>
                          </a:solidFill>
                          <a:effectLst/>
                          <a:latin typeface="Gill Sans MT" panose="020B0502020104020203" pitchFamily="34" charset="0"/>
                          <a:ea typeface="+mj-ea"/>
                        </a:rPr>
                        <a:t>s</a:t>
                      </a:r>
                      <a:r>
                        <a:rPr lang="zh-CN" altLang="en-US" sz="1600" b="0" kern="1200" dirty="0">
                          <a:solidFill>
                            <a:srgbClr val="374154"/>
                          </a:solidFill>
                          <a:effectLst/>
                          <a:latin typeface="Gill Sans MT" panose="020B0502020104020203" pitchFamily="34" charset="0"/>
                          <a:ea typeface="+mj-ea"/>
                        </a:rPr>
                        <a:t> 和 </a:t>
                      </a:r>
                      <a:r>
                        <a:rPr lang="en-US" altLang="zh-CN" sz="1600" b="0" kern="1200" dirty="0">
                          <a:solidFill>
                            <a:srgbClr val="374154"/>
                          </a:solidFill>
                          <a:effectLst/>
                          <a:latin typeface="Gill Sans MT" panose="020B0502020104020203" pitchFamily="34" charset="0"/>
                          <a:ea typeface="+mj-ea"/>
                        </a:rPr>
                        <a:t>b</a:t>
                      </a:r>
                      <a:r>
                        <a:rPr lang="zh-CN" altLang="en-US" sz="1600" b="0" kern="1200" dirty="0">
                          <a:solidFill>
                            <a:srgbClr val="374154"/>
                          </a:solidFill>
                          <a:effectLst/>
                          <a:latin typeface="Gill Sans MT" panose="020B0502020104020203" pitchFamily="34" charset="0"/>
                          <a:ea typeface="+mj-ea"/>
                        </a:rPr>
                        <a:t> 可以直接融合到 </a:t>
                      </a:r>
                      <a:r>
                        <a:rPr lang="en-US" altLang="zh-CN" sz="1600" b="0" kern="1200" dirty="0">
                          <a:solidFill>
                            <a:srgbClr val="374154"/>
                          </a:solidFill>
                          <a:effectLst/>
                          <a:latin typeface="Gill Sans MT" panose="020B0502020104020203" pitchFamily="34" charset="0"/>
                          <a:ea typeface="+mj-ea"/>
                        </a:rPr>
                        <a:t>BN</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Op</a:t>
                      </a:r>
                      <a:r>
                        <a:rPr lang="zh-CN" altLang="en-US" sz="1600" b="0" kern="1200" dirty="0">
                          <a:solidFill>
                            <a:srgbClr val="374154"/>
                          </a:solidFill>
                          <a:effectLst/>
                          <a:latin typeface="Gill Sans MT" panose="020B0502020104020203" pitchFamily="34" charset="0"/>
                          <a:ea typeface="+mj-ea"/>
                        </a:rPr>
                        <a:t> 里</a:t>
                      </a:r>
                      <a:endParaRPr lang="zh-CN" altLang="en-US"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2240518705"/>
                  </a:ext>
                </a:extLst>
              </a:tr>
              <a:tr h="633883">
                <a:tc>
                  <a:txBody>
                    <a:bodyPr/>
                    <a:lstStyle/>
                    <a:p>
                      <a:r>
                        <a:rPr lang="en-US" altLang="zh-CN" sz="1600" b="0" kern="1200" dirty="0">
                          <a:solidFill>
                            <a:srgbClr val="374154"/>
                          </a:solidFill>
                          <a:effectLst/>
                          <a:latin typeface="Gill Sans MT" panose="020B0502020104020203" pitchFamily="34" charset="0"/>
                          <a:ea typeface="+mj-ea"/>
                        </a:rPr>
                        <a:t>Matmul</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Batch</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Norm</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与 </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BN</a:t>
                      </a:r>
                      <a:r>
                        <a:rPr lang="zh-CN" altLang="en-US" sz="1600" b="0" kern="1200" dirty="0">
                          <a:solidFill>
                            <a:srgbClr val="374154"/>
                          </a:solidFill>
                          <a:effectLst/>
                          <a:latin typeface="Gill Sans MT" panose="020B0502020104020203" pitchFamily="34" charset="0"/>
                          <a:ea typeface="+mj-ea"/>
                          <a:cs typeface="+mn-cs"/>
                        </a:rPr>
                        <a:t> 相类似</a:t>
                      </a:r>
                    </a:p>
                  </a:txBody>
                  <a:tcPr anchor="ctr"/>
                </a:tc>
                <a:extLst>
                  <a:ext uri="{0D108BD9-81ED-4DB2-BD59-A6C34878D82A}">
                    <a16:rowId xmlns:a16="http://schemas.microsoft.com/office/drawing/2014/main" val="2599023808"/>
                  </a:ext>
                </a:extLst>
              </a:tr>
              <a:tr h="633883">
                <a:tc>
                  <a:txBody>
                    <a:bodyPr/>
                    <a:lstStyle/>
                    <a:p>
                      <a:r>
                        <a:rPr lang="en-US" altLang="zh-CN" sz="1600" b="0" kern="1200" dirty="0">
                          <a:solidFill>
                            <a:srgbClr val="374154"/>
                          </a:solidFill>
                          <a:effectLst/>
                          <a:latin typeface="Gill Sans MT" panose="020B0502020104020203" pitchFamily="34" charset="0"/>
                          <a:ea typeface="+mj-ea"/>
                        </a:rPr>
                        <a:t>Matmul</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Add</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rPr>
                        <a:t>全连接层后 </a:t>
                      </a:r>
                      <a:r>
                        <a:rPr lang="en-US" altLang="zh-CN" sz="1600" b="0" kern="1200" dirty="0">
                          <a:solidFill>
                            <a:srgbClr val="374154"/>
                          </a:solidFill>
                          <a:effectLst/>
                          <a:latin typeface="Gill Sans MT" panose="020B0502020104020203" pitchFamily="34" charset="0"/>
                          <a:ea typeface="+mj-ea"/>
                        </a:rPr>
                        <a:t>Add</a:t>
                      </a:r>
                      <a:r>
                        <a:rPr lang="zh-CN" altLang="en-US" sz="1600" b="0" kern="1200" dirty="0">
                          <a:solidFill>
                            <a:srgbClr val="374154"/>
                          </a:solidFill>
                          <a:effectLst/>
                          <a:latin typeface="Gill Sans MT" panose="020B0502020104020203" pitchFamily="34" charset="0"/>
                          <a:ea typeface="+mj-ea"/>
                        </a:rPr>
                        <a:t> 可以融合到全连接层的 </a:t>
                      </a:r>
                      <a:r>
                        <a:rPr lang="en-US" altLang="zh-CN" sz="1600" b="0" kern="1200" dirty="0">
                          <a:solidFill>
                            <a:srgbClr val="374154"/>
                          </a:solidFill>
                          <a:effectLst/>
                          <a:latin typeface="Gill Sans MT" panose="020B0502020104020203" pitchFamily="34" charset="0"/>
                          <a:ea typeface="+mj-ea"/>
                        </a:rPr>
                        <a:t>bias</a:t>
                      </a:r>
                      <a:r>
                        <a:rPr lang="zh-CN" altLang="en-US" sz="1600" b="0" kern="1200" dirty="0">
                          <a:solidFill>
                            <a:srgbClr val="374154"/>
                          </a:solidFill>
                          <a:effectLst/>
                          <a:latin typeface="Gill Sans MT" panose="020B0502020104020203" pitchFamily="34" charset="0"/>
                          <a:ea typeface="+mj-ea"/>
                        </a:rPr>
                        <a:t> 中</a:t>
                      </a:r>
                      <a:endParaRPr lang="zh-CN" altLang="en-US"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1720657137"/>
                  </a:ext>
                </a:extLst>
              </a:tr>
            </a:tbl>
          </a:graphicData>
        </a:graphic>
      </p:graphicFrame>
    </p:spTree>
    <p:extLst>
      <p:ext uri="{BB962C8B-B14F-4D97-AF65-F5344CB8AC3E}">
        <p14:creationId xmlns:p14="http://schemas.microsoft.com/office/powerpoint/2010/main" val="1964561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BEF0D-D177-7448-817F-0E1D07783BAD}"/>
              </a:ext>
            </a:extLst>
          </p:cNvPr>
          <p:cNvSpPr>
            <a:spLocks noGrp="1"/>
          </p:cNvSpPr>
          <p:nvPr>
            <p:ph type="title"/>
          </p:nvPr>
        </p:nvSpPr>
        <p:spPr>
          <a:xfrm>
            <a:off x="1201837" y="679570"/>
            <a:ext cx="10385272" cy="589190"/>
          </a:xfrm>
        </p:spPr>
        <p:txBody>
          <a:bodyPr/>
          <a:lstStyle/>
          <a:p>
            <a:r>
              <a:rPr lang="en-US" altLang="zh-CN" dirty="0">
                <a:latin typeface="Futura Medium" panose="020B0602020204020303" pitchFamily="34" charset="-79"/>
                <a:cs typeface="Futura Medium" panose="020B0602020204020303" pitchFamily="34" charset="-79"/>
              </a:rPr>
              <a:t>O3: Operation fusions</a:t>
            </a:r>
            <a:r>
              <a:rPr lang="zh-CN" altLang="en-US" dirty="0">
                <a:latin typeface="Futura Medium" panose="020B0602020204020303" pitchFamily="34" charset="-79"/>
                <a:cs typeface="Futura Medium" panose="020B0602020204020303" pitchFamily="34" charset="-79"/>
              </a:rPr>
              <a:t> 算子融合 </a:t>
            </a:r>
            <a:r>
              <a:rPr lang="en-US" altLang="zh-CN" dirty="0">
                <a:latin typeface="Futura Medium" panose="020B0602020204020303" pitchFamily="34" charset="-79"/>
                <a:cs typeface="Futura Medium" panose="020B0602020204020303" pitchFamily="34" charset="-79"/>
              </a:rPr>
              <a:t>II</a:t>
            </a:r>
            <a:endParaRPr kumimoji="1" lang="zh-CN" altLang="en-US" dirty="0">
              <a:latin typeface="Futura Medium" panose="020B0602020204020303" pitchFamily="34" charset="-79"/>
              <a:cs typeface="Futura Medium" panose="020B0602020204020303" pitchFamily="34" charset="-79"/>
            </a:endParaRPr>
          </a:p>
        </p:txBody>
      </p:sp>
      <p:sp>
        <p:nvSpPr>
          <p:cNvPr id="16" name="椭圆 15">
            <a:extLst>
              <a:ext uri="{FF2B5EF4-FFF2-40B4-BE49-F238E27FC236}">
                <a16:creationId xmlns:a16="http://schemas.microsoft.com/office/drawing/2014/main" id="{6618463F-A66A-E449-961E-EA11F14264B9}"/>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3E50F7C8-11DF-F440-84A0-48D93A5DC9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680" y="1772816"/>
            <a:ext cx="2277463" cy="4536000"/>
          </a:xfrm>
          <a:prstGeom prst="rect">
            <a:avLst/>
          </a:prstGeom>
        </p:spPr>
      </p:pic>
      <p:pic>
        <p:nvPicPr>
          <p:cNvPr id="9" name="图片 8">
            <a:extLst>
              <a:ext uri="{FF2B5EF4-FFF2-40B4-BE49-F238E27FC236}">
                <a16:creationId xmlns:a16="http://schemas.microsoft.com/office/drawing/2014/main" id="{62981CD8-EB1A-AE40-BAB0-CB8B0F46EA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48657" y="1763809"/>
            <a:ext cx="2277716" cy="4536504"/>
          </a:xfrm>
          <a:prstGeom prst="rect">
            <a:avLst/>
          </a:prstGeom>
        </p:spPr>
      </p:pic>
      <p:sp>
        <p:nvSpPr>
          <p:cNvPr id="12" name="矩形 11">
            <a:extLst>
              <a:ext uri="{FF2B5EF4-FFF2-40B4-BE49-F238E27FC236}">
                <a16:creationId xmlns:a16="http://schemas.microsoft.com/office/drawing/2014/main" id="{17A98FED-84E3-E847-82E3-999FCAA83250}"/>
              </a:ext>
            </a:extLst>
          </p:cNvPr>
          <p:cNvSpPr/>
          <p:nvPr/>
        </p:nvSpPr>
        <p:spPr>
          <a:xfrm>
            <a:off x="1173811" y="1350942"/>
            <a:ext cx="1506823" cy="369332"/>
          </a:xfrm>
          <a:prstGeom prst="rect">
            <a:avLst/>
          </a:prstGeom>
        </p:spPr>
        <p:txBody>
          <a:bodyPr wrap="none">
            <a:spAutoFit/>
          </a:bodyPr>
          <a:lstStyle/>
          <a:p>
            <a:r>
              <a:rPr lang="en-US" altLang="zh-CN" dirty="0">
                <a:solidFill>
                  <a:srgbClr val="374154"/>
                </a:solidFill>
                <a:latin typeface="Gill Sans MT" panose="020B0502020104020203" pitchFamily="34" charset="0"/>
              </a:rPr>
              <a:t>Matmul</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Add</a:t>
            </a:r>
            <a:endParaRPr lang="zh-CN" altLang="en-US" dirty="0">
              <a:solidFill>
                <a:srgbClr val="374154"/>
              </a:solidFill>
              <a:latin typeface="Gill Sans MT" panose="020B0502020104020203" pitchFamily="34" charset="0"/>
            </a:endParaRPr>
          </a:p>
        </p:txBody>
      </p:sp>
      <p:sp>
        <p:nvSpPr>
          <p:cNvPr id="13" name="矩形 12">
            <a:extLst>
              <a:ext uri="{FF2B5EF4-FFF2-40B4-BE49-F238E27FC236}">
                <a16:creationId xmlns:a16="http://schemas.microsoft.com/office/drawing/2014/main" id="{A862A226-5B21-DA4D-96C0-DD7E6746BDE5}"/>
              </a:ext>
            </a:extLst>
          </p:cNvPr>
          <p:cNvSpPr/>
          <p:nvPr/>
        </p:nvSpPr>
        <p:spPr>
          <a:xfrm>
            <a:off x="3964681" y="1350942"/>
            <a:ext cx="1610697" cy="369332"/>
          </a:xfrm>
          <a:prstGeom prst="rect">
            <a:avLst/>
          </a:prstGeom>
        </p:spPr>
        <p:txBody>
          <a:bodyPr wrap="none">
            <a:spAutoFit/>
          </a:bodyPr>
          <a:lstStyle/>
          <a:p>
            <a:r>
              <a:rPr lang="en-US" altLang="zh-CN" dirty="0">
                <a:solidFill>
                  <a:srgbClr val="374154"/>
                </a:solidFill>
                <a:latin typeface="Gill Sans MT" panose="020B0502020104020203" pitchFamily="34" charset="0"/>
              </a:rPr>
              <a:t>Matmul</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Scale</a:t>
            </a:r>
            <a:endParaRPr lang="zh-CN" altLang="en-US" dirty="0">
              <a:solidFill>
                <a:srgbClr val="374154"/>
              </a:solidFill>
              <a:latin typeface="Gill Sans MT" panose="020B0502020104020203" pitchFamily="34" charset="0"/>
            </a:endParaRPr>
          </a:p>
        </p:txBody>
      </p:sp>
      <p:pic>
        <p:nvPicPr>
          <p:cNvPr id="17" name="图片 16">
            <a:extLst>
              <a:ext uri="{FF2B5EF4-FFF2-40B4-BE49-F238E27FC236}">
                <a16:creationId xmlns:a16="http://schemas.microsoft.com/office/drawing/2014/main" id="{8BF2548B-CD28-924E-85B3-278E615AC7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6102" y="1784964"/>
            <a:ext cx="1141886" cy="4536000"/>
          </a:xfrm>
          <a:prstGeom prst="rect">
            <a:avLst/>
          </a:prstGeom>
        </p:spPr>
      </p:pic>
      <p:sp>
        <p:nvSpPr>
          <p:cNvPr id="18" name="矩形 17">
            <a:extLst>
              <a:ext uri="{FF2B5EF4-FFF2-40B4-BE49-F238E27FC236}">
                <a16:creationId xmlns:a16="http://schemas.microsoft.com/office/drawing/2014/main" id="{C9680BDC-6726-0A45-B8AF-76C4A3090482}"/>
              </a:ext>
            </a:extLst>
          </p:cNvPr>
          <p:cNvSpPr/>
          <p:nvPr/>
        </p:nvSpPr>
        <p:spPr>
          <a:xfrm>
            <a:off x="6890294" y="1350942"/>
            <a:ext cx="1313501" cy="369332"/>
          </a:xfrm>
          <a:prstGeom prst="rect">
            <a:avLst/>
          </a:prstGeom>
        </p:spPr>
        <p:txBody>
          <a:bodyPr wrap="none">
            <a:spAutoFit/>
          </a:bodyPr>
          <a:lstStyle/>
          <a:p>
            <a:r>
              <a:rPr lang="en-US" altLang="zh-CN" dirty="0">
                <a:solidFill>
                  <a:srgbClr val="374154"/>
                </a:solidFill>
                <a:latin typeface="Gill Sans MT" panose="020B0502020104020203" pitchFamily="34" charset="0"/>
              </a:rPr>
              <a:t>Mean</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Add</a:t>
            </a:r>
            <a:endParaRPr lang="zh-CN" altLang="en-US" dirty="0">
              <a:solidFill>
                <a:srgbClr val="374154"/>
              </a:solidFill>
              <a:latin typeface="Gill Sans MT" panose="020B0502020104020203" pitchFamily="34" charset="0"/>
            </a:endParaRPr>
          </a:p>
        </p:txBody>
      </p:sp>
      <p:pic>
        <p:nvPicPr>
          <p:cNvPr id="20" name="图片 19">
            <a:extLst>
              <a:ext uri="{FF2B5EF4-FFF2-40B4-BE49-F238E27FC236}">
                <a16:creationId xmlns:a16="http://schemas.microsoft.com/office/drawing/2014/main" id="{8717700F-4B58-9045-BD09-24DCF6BE9F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68390" y="1784964"/>
            <a:ext cx="1141886" cy="4536000"/>
          </a:xfrm>
          <a:prstGeom prst="rect">
            <a:avLst/>
          </a:prstGeom>
        </p:spPr>
      </p:pic>
      <p:sp>
        <p:nvSpPr>
          <p:cNvPr id="21" name="矩形 20">
            <a:extLst>
              <a:ext uri="{FF2B5EF4-FFF2-40B4-BE49-F238E27FC236}">
                <a16:creationId xmlns:a16="http://schemas.microsoft.com/office/drawing/2014/main" id="{C7BDDACC-A9A0-564D-BBDA-61DCC56C74F5}"/>
              </a:ext>
            </a:extLst>
          </p:cNvPr>
          <p:cNvSpPr/>
          <p:nvPr/>
        </p:nvSpPr>
        <p:spPr>
          <a:xfrm>
            <a:off x="8920318" y="1350942"/>
            <a:ext cx="2074607" cy="369332"/>
          </a:xfrm>
          <a:prstGeom prst="rect">
            <a:avLst/>
          </a:prstGeom>
        </p:spPr>
        <p:txBody>
          <a:bodyPr wrap="none">
            <a:spAutoFit/>
          </a:bodyPr>
          <a:lstStyle/>
          <a:p>
            <a:r>
              <a:rPr lang="en-US" altLang="zh-CN" dirty="0">
                <a:solidFill>
                  <a:srgbClr val="374154"/>
                </a:solidFill>
                <a:latin typeface="Gill Sans MT" panose="020B0502020104020203" pitchFamily="34" charset="0"/>
              </a:rPr>
              <a:t>Batch</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Norm</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Scale</a:t>
            </a:r>
            <a:endParaRPr lang="zh-CN" altLang="en-US"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461762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8">
            <a:extLst>
              <a:ext uri="{FF2B5EF4-FFF2-40B4-BE49-F238E27FC236}">
                <a16:creationId xmlns:a16="http://schemas.microsoft.com/office/drawing/2014/main" id="{FB6F467B-D713-3142-AD25-A5AFC28136AD}"/>
              </a:ext>
            </a:extLst>
          </p:cNvPr>
          <p:cNvSpPr txBox="1">
            <a:spLocks/>
          </p:cNvSpPr>
          <p:nvPr/>
        </p:nvSpPr>
        <p:spPr>
          <a:xfrm>
            <a:off x="623635" y="1412776"/>
            <a:ext cx="10963473"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50000"/>
              </a:lnSpc>
            </a:pPr>
            <a:r>
              <a:rPr lang="en-US" altLang="zh-CN" b="1" dirty="0">
                <a:latin typeface="Gill Sans MT" panose="020B0502020104020203" pitchFamily="34" charset="0"/>
              </a:rPr>
              <a:t>Op</a:t>
            </a:r>
            <a:r>
              <a:rPr lang="zh-CN" altLang="en-US" b="1" dirty="0">
                <a:latin typeface="Gill Sans MT" panose="020B0502020104020203" pitchFamily="34" charset="0"/>
              </a:rPr>
              <a:t>激活融合：</a:t>
            </a:r>
            <a:r>
              <a:rPr lang="zh-CN" altLang="en-US" dirty="0">
                <a:latin typeface="Gill Sans MT" panose="020B0502020104020203" pitchFamily="34" charset="0"/>
              </a:rPr>
              <a:t>算子与后续的激活相融合；</a:t>
            </a:r>
          </a:p>
        </p:txBody>
      </p:sp>
      <p:graphicFrame>
        <p:nvGraphicFramePr>
          <p:cNvPr id="11" name="表格 10">
            <a:extLst>
              <a:ext uri="{FF2B5EF4-FFF2-40B4-BE49-F238E27FC236}">
                <a16:creationId xmlns:a16="http://schemas.microsoft.com/office/drawing/2014/main" id="{267B75C1-2C67-DD4E-A8DC-366FBF94D034}"/>
              </a:ext>
            </a:extLst>
          </p:cNvPr>
          <p:cNvGraphicFramePr>
            <a:graphicFrameLocks noGrp="1"/>
          </p:cNvGraphicFramePr>
          <p:nvPr>
            <p:extLst>
              <p:ext uri="{D42A27DB-BD31-4B8C-83A1-F6EECF244321}">
                <p14:modId xmlns:p14="http://schemas.microsoft.com/office/powerpoint/2010/main" val="1594137838"/>
              </p:ext>
            </p:extLst>
          </p:nvPr>
        </p:nvGraphicFramePr>
        <p:xfrm>
          <a:off x="637552" y="2420888"/>
          <a:ext cx="10861429" cy="3520239"/>
        </p:xfrm>
        <a:graphic>
          <a:graphicData uri="http://schemas.openxmlformats.org/drawingml/2006/table">
            <a:tbl>
              <a:tblPr firstRow="1" bandRow="1">
                <a:tableStyleId>{0E3FDE45-AF77-4B5C-9715-49D594BDF05E}</a:tableStyleId>
              </a:tblPr>
              <a:tblGrid>
                <a:gridCol w="2729294">
                  <a:extLst>
                    <a:ext uri="{9D8B030D-6E8A-4147-A177-3AD203B41FA5}">
                      <a16:colId xmlns:a16="http://schemas.microsoft.com/office/drawing/2014/main" val="2469124022"/>
                    </a:ext>
                  </a:extLst>
                </a:gridCol>
                <a:gridCol w="8132135">
                  <a:extLst>
                    <a:ext uri="{9D8B030D-6E8A-4147-A177-3AD203B41FA5}">
                      <a16:colId xmlns:a16="http://schemas.microsoft.com/office/drawing/2014/main" val="1719951683"/>
                    </a:ext>
                  </a:extLst>
                </a:gridCol>
              </a:tblGrid>
              <a:tr h="1173413">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ReLU</a:t>
                      </a:r>
                      <a:endParaRPr lang="zh-CN" altLang="en-US" sz="1600" b="0" kern="1200" dirty="0">
                        <a:solidFill>
                          <a:srgbClr val="374154"/>
                        </a:solidFill>
                        <a:effectLst/>
                        <a:latin typeface="Gill Sans MT" panose="020B0502020104020203" pitchFamily="34" charset="0"/>
                        <a:ea typeface="+mj-ea"/>
                        <a:cs typeface="+mn-cs"/>
                      </a:endParaRPr>
                    </a:p>
                  </a:txBody>
                  <a:tcPr anchor="ctr">
                    <a:lnR w="12700" cap="flat" cmpd="sng" algn="ctr">
                      <a:noFill/>
                      <a:prstDash val="solid"/>
                      <a:round/>
                      <a:headEnd type="none" w="med" len="med"/>
                      <a:tailEnd type="none" w="med" len="med"/>
                    </a:lnR>
                  </a:tcPr>
                </a:tc>
                <a:tc rowSpan="3">
                  <a:txBody>
                    <a:bodyPr/>
                    <a:lstStyle/>
                    <a:p>
                      <a:pPr marL="285750" marR="0" lvl="1" indent="-285750" algn="l" defTabSz="91370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600" b="0" kern="1200" dirty="0">
                          <a:solidFill>
                            <a:srgbClr val="374154"/>
                          </a:solidFill>
                          <a:effectLst/>
                          <a:latin typeface="Gill Sans MT" panose="020B0502020104020203" pitchFamily="34" charset="0"/>
                          <a:ea typeface="+mj-ea"/>
                          <a:cs typeface="+mn-cs"/>
                        </a:rPr>
                        <a:t>Act</a:t>
                      </a:r>
                      <a:r>
                        <a:rPr lang="zh-CN" altLang="en-US" sz="1600" b="0" kern="1200" dirty="0">
                          <a:solidFill>
                            <a:srgbClr val="374154"/>
                          </a:solidFill>
                          <a:effectLst/>
                          <a:latin typeface="Gill Sans MT" panose="020B0502020104020203" pitchFamily="34" charset="0"/>
                          <a:ea typeface="+mj-ea"/>
                          <a:cs typeface="+mn-cs"/>
                        </a:rPr>
                        <a:t> 激活操作和 </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操作虽然是连续但是计算过程是独立的，在推理的时候是先计算 </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层：访问 </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输出位置，再计算 </a:t>
                      </a:r>
                      <a:r>
                        <a:rPr lang="en-US" altLang="zh-CN" sz="1600" b="0" kern="1200" dirty="0">
                          <a:solidFill>
                            <a:srgbClr val="374154"/>
                          </a:solidFill>
                          <a:effectLst/>
                          <a:latin typeface="Gill Sans MT" panose="020B0502020104020203" pitchFamily="34" charset="0"/>
                          <a:ea typeface="+mj-ea"/>
                          <a:cs typeface="+mn-cs"/>
                        </a:rPr>
                        <a:t>ReLU</a:t>
                      </a:r>
                      <a:r>
                        <a:rPr lang="zh-CN" altLang="en-US" sz="1600" b="0" kern="1200" dirty="0">
                          <a:solidFill>
                            <a:srgbClr val="374154"/>
                          </a:solidFill>
                          <a:effectLst/>
                          <a:latin typeface="Gill Sans MT" panose="020B0502020104020203" pitchFamily="34" charset="0"/>
                          <a:ea typeface="+mj-ea"/>
                          <a:cs typeface="+mn-cs"/>
                        </a:rPr>
                        <a:t> 层（即第二次访存）。因此造成了访问两遍输出</a:t>
                      </a:r>
                      <a:r>
                        <a:rPr lang="en-US" altLang="zh-CN" sz="1600" b="0" kern="1200" dirty="0">
                          <a:solidFill>
                            <a:srgbClr val="374154"/>
                          </a:solidFill>
                          <a:effectLst/>
                          <a:latin typeface="Gill Sans MT" panose="020B0502020104020203" pitchFamily="34" charset="0"/>
                          <a:ea typeface="+mj-ea"/>
                          <a:cs typeface="+mn-cs"/>
                        </a:rPr>
                        <a:t>output</a:t>
                      </a:r>
                      <a:r>
                        <a:rPr lang="zh-CN" altLang="en-US" sz="1600" b="0" kern="1200" dirty="0">
                          <a:solidFill>
                            <a:srgbClr val="374154"/>
                          </a:solidFill>
                          <a:effectLst/>
                          <a:latin typeface="Gill Sans MT" panose="020B0502020104020203" pitchFamily="34" charset="0"/>
                          <a:ea typeface="+mj-ea"/>
                          <a:cs typeface="+mn-cs"/>
                        </a:rPr>
                        <a:t>，增加了访存时间降低了推理效率。</a:t>
                      </a:r>
                      <a:endParaRPr lang="en-US" altLang="zh-CN" sz="1600" b="0" kern="1200" dirty="0">
                        <a:solidFill>
                          <a:srgbClr val="374154"/>
                        </a:solidFill>
                        <a:effectLst/>
                        <a:latin typeface="Gill Sans MT" panose="020B0502020104020203" pitchFamily="34" charset="0"/>
                        <a:ea typeface="+mj-ea"/>
                        <a:cs typeface="+mn-cs"/>
                      </a:endParaRPr>
                    </a:p>
                    <a:p>
                      <a:pPr marL="285750" marR="0" lvl="1" indent="-285750" algn="l" defTabSz="91370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b="0" kern="1200" dirty="0">
                          <a:solidFill>
                            <a:srgbClr val="374154"/>
                          </a:solidFill>
                          <a:effectLst/>
                          <a:latin typeface="Gill Sans MT" panose="020B0502020104020203" pitchFamily="34" charset="0"/>
                          <a:ea typeface="+mj-ea"/>
                          <a:cs typeface="+mn-cs"/>
                        </a:rPr>
                        <a:t>如果计算出 </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结果后立马进行 </a:t>
                      </a:r>
                      <a:r>
                        <a:rPr lang="en-US" altLang="zh-CN" sz="1600" b="0" kern="1200" dirty="0">
                          <a:solidFill>
                            <a:srgbClr val="374154"/>
                          </a:solidFill>
                          <a:effectLst/>
                          <a:latin typeface="Gill Sans MT" panose="020B0502020104020203" pitchFamily="34" charset="0"/>
                          <a:ea typeface="+mj-ea"/>
                          <a:cs typeface="+mn-cs"/>
                        </a:rPr>
                        <a:t>Act</a:t>
                      </a:r>
                      <a:r>
                        <a:rPr lang="zh-CN" altLang="en-US" sz="1600" b="0" kern="1200" dirty="0">
                          <a:solidFill>
                            <a:srgbClr val="374154"/>
                          </a:solidFill>
                          <a:effectLst/>
                          <a:latin typeface="Gill Sans MT" panose="020B0502020104020203" pitchFamily="34" charset="0"/>
                          <a:ea typeface="+mj-ea"/>
                          <a:cs typeface="+mn-cs"/>
                        </a:rPr>
                        <a:t> 激活计算，把最终结果输出，则只需要访存一次。计算量不变，减少访存次数，也能提高推理速度。</a:t>
                      </a:r>
                      <a:endParaRPr lang="en-US" altLang="zh-CN" sz="1600" b="0" kern="1200" dirty="0">
                        <a:solidFill>
                          <a:srgbClr val="374154"/>
                        </a:solidFill>
                        <a:effectLst/>
                        <a:latin typeface="Gill Sans MT" panose="020B0502020104020203" pitchFamily="34" charset="0"/>
                        <a:ea typeface="+mj-ea"/>
                        <a:cs typeface="+mn-cs"/>
                      </a:endParaRP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488276586"/>
                  </a:ext>
                </a:extLst>
              </a:tr>
              <a:tr h="1173413">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ReLU6</a:t>
                      </a:r>
                      <a:endParaRPr lang="zh-CN" altLang="en-US" sz="1600" b="0" kern="1200" dirty="0">
                        <a:solidFill>
                          <a:srgbClr val="374154"/>
                        </a:solidFill>
                        <a:effectLst/>
                        <a:latin typeface="Gill Sans MT" panose="020B0502020104020203" pitchFamily="34" charset="0"/>
                        <a:ea typeface="+mj-ea"/>
                        <a:cs typeface="+mn-cs"/>
                      </a:endParaRPr>
                    </a:p>
                  </a:txBody>
                  <a:tcPr anchor="ctr">
                    <a:lnR w="12700" cap="flat" cmpd="sng" algn="ctr">
                      <a:noFill/>
                      <a:prstDash val="solid"/>
                      <a:round/>
                      <a:headEnd type="none" w="med" len="med"/>
                      <a:tailEnd type="none" w="med" len="med"/>
                    </a:lnR>
                  </a:tcPr>
                </a:tc>
                <a:tc vMerge="1">
                  <a:txBody>
                    <a:bodyPr/>
                    <a:lstStyle/>
                    <a:p>
                      <a:pPr marL="285750" lvl="1" indent="-285750" algn="l" defTabSz="913707" rtl="0" eaLnBrk="1" latinLnBrk="0" hangingPunct="1">
                        <a:lnSpc>
                          <a:spcPct val="150000"/>
                        </a:lnSpc>
                        <a:buFont typeface="Arial" panose="020B0604020202020204" pitchFamily="34" charset="0"/>
                        <a:buChar char="•"/>
                      </a:pPr>
                      <a:endParaRPr lang="zh-CN" altLang="en-US"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3703046605"/>
                  </a:ext>
                </a:extLst>
              </a:tr>
              <a:tr h="1173413">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Act</a:t>
                      </a:r>
                      <a:endParaRPr lang="zh-CN" altLang="en-US" sz="1600" b="0" kern="1200" dirty="0">
                        <a:solidFill>
                          <a:srgbClr val="374154"/>
                        </a:solidFill>
                        <a:effectLst/>
                        <a:latin typeface="Gill Sans MT" panose="020B0502020104020203" pitchFamily="34" charset="0"/>
                        <a:ea typeface="+mj-ea"/>
                        <a:cs typeface="+mn-cs"/>
                      </a:endParaRPr>
                    </a:p>
                  </a:txBody>
                  <a:tcPr anchor="ctr">
                    <a:lnR w="12700" cap="flat" cmpd="sng" algn="ctr">
                      <a:noFill/>
                      <a:prstDash val="solid"/>
                      <a:round/>
                      <a:headEnd type="none" w="med" len="med"/>
                      <a:tailEnd type="none" w="med" len="med"/>
                    </a:lnR>
                  </a:tcPr>
                </a:tc>
                <a:tc vMerge="1">
                  <a:txBody>
                    <a:bodyPr/>
                    <a:lstStyle/>
                    <a:p>
                      <a:pPr marL="285750" lvl="1" indent="-285750" algn="l" defTabSz="913707" rtl="0" eaLnBrk="1" latinLnBrk="0" hangingPunct="1">
                        <a:lnSpc>
                          <a:spcPct val="150000"/>
                        </a:lnSpc>
                        <a:buFont typeface="Arial" panose="020B0604020202020204" pitchFamily="34" charset="0"/>
                        <a:buChar char="•"/>
                      </a:pPr>
                      <a:endParaRPr lang="zh-CN" altLang="en-US"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3072959546"/>
                  </a:ext>
                </a:extLst>
              </a:tr>
            </a:tbl>
          </a:graphicData>
        </a:graphic>
      </p:graphicFrame>
      <p:sp>
        <p:nvSpPr>
          <p:cNvPr id="9" name="标题 1">
            <a:extLst>
              <a:ext uri="{FF2B5EF4-FFF2-40B4-BE49-F238E27FC236}">
                <a16:creationId xmlns:a16="http://schemas.microsoft.com/office/drawing/2014/main" id="{BFE36ECB-120A-BC43-8F90-68DE0CCE975C}"/>
              </a:ext>
            </a:extLst>
          </p:cNvPr>
          <p:cNvSpPr>
            <a:spLocks noGrp="1"/>
          </p:cNvSpPr>
          <p:nvPr>
            <p:ph type="title"/>
          </p:nvPr>
        </p:nvSpPr>
        <p:spPr>
          <a:xfrm>
            <a:off x="1201837" y="679570"/>
            <a:ext cx="10385272" cy="589190"/>
          </a:xfrm>
        </p:spPr>
        <p:txBody>
          <a:bodyPr/>
          <a:lstStyle/>
          <a:p>
            <a:r>
              <a:rPr lang="en-US" altLang="zh-CN" dirty="0">
                <a:latin typeface="Futura Medium" panose="020B0602020204020303" pitchFamily="34" charset="-79"/>
                <a:cs typeface="Futura Medium" panose="020B0602020204020303" pitchFamily="34" charset="-79"/>
              </a:rPr>
              <a:t>O3: Operation fusions</a:t>
            </a:r>
            <a:r>
              <a:rPr lang="zh-CN" altLang="en-US" dirty="0">
                <a:latin typeface="Futura Medium" panose="020B0602020204020303" pitchFamily="34" charset="-79"/>
                <a:cs typeface="Futura Medium" panose="020B0602020204020303" pitchFamily="34" charset="-79"/>
              </a:rPr>
              <a:t> 算子融合 </a:t>
            </a:r>
            <a:r>
              <a:rPr lang="en-US" altLang="zh-CN" dirty="0">
                <a:latin typeface="Futura Medium" panose="020B0602020204020303" pitchFamily="34" charset="-79"/>
                <a:cs typeface="Futura Medium" panose="020B0602020204020303" pitchFamily="34" charset="-79"/>
              </a:rPr>
              <a:t>III</a:t>
            </a:r>
            <a:endParaRPr kumimoji="1" lang="zh-CN" altLang="en-US" dirty="0">
              <a:latin typeface="Futura Medium" panose="020B0602020204020303" pitchFamily="34" charset="-79"/>
              <a:cs typeface="Futura Medium" panose="020B0602020204020303" pitchFamily="34" charset="-79"/>
            </a:endParaRPr>
          </a:p>
        </p:txBody>
      </p:sp>
      <p:sp>
        <p:nvSpPr>
          <p:cNvPr id="12" name="椭圆 11">
            <a:extLst>
              <a:ext uri="{FF2B5EF4-FFF2-40B4-BE49-F238E27FC236}">
                <a16:creationId xmlns:a16="http://schemas.microsoft.com/office/drawing/2014/main" id="{E3106E01-69DB-E54F-A4A2-8AC1697895C9}"/>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3093530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图优化方式</a:t>
            </a:r>
            <a:endParaRPr lang="en-US" dirty="0"/>
          </a:p>
        </p:txBody>
      </p:sp>
      <p:sp>
        <p:nvSpPr>
          <p:cNvPr id="6" name="Text Placeholder 5"/>
          <p:cNvSpPr>
            <a:spLocks noGrp="1"/>
          </p:cNvSpPr>
          <p:nvPr>
            <p:ph sz="half" idx="1"/>
          </p:nvPr>
        </p:nvSpPr>
        <p:spPr>
          <a:xfrm>
            <a:off x="985813" y="1412776"/>
            <a:ext cx="10601295" cy="4608512"/>
          </a:xfrm>
        </p:spPr>
        <p:txBody>
          <a:bodyPr/>
          <a:lstStyle/>
          <a:p>
            <a:pPr marL="457200" indent="-457200">
              <a:lnSpc>
                <a:spcPct val="150000"/>
              </a:lnSpc>
              <a:buFont typeface="+mj-lt"/>
              <a:buAutoNum type="arabicPeriod"/>
            </a:pPr>
            <a:r>
              <a:rPr lang="en-US" altLang="zh-CN" b="1" dirty="0">
                <a:latin typeface="Gill Sans MT" panose="020B0502020104020203" pitchFamily="34" charset="0"/>
              </a:rPr>
              <a:t>Basic:</a:t>
            </a:r>
            <a:r>
              <a:rPr lang="en-US" altLang="zh-CN" dirty="0">
                <a:latin typeface="Gill Sans MT" panose="020B0502020104020203" pitchFamily="34" charset="0"/>
              </a:rPr>
              <a:t> </a:t>
            </a:r>
            <a:r>
              <a:rPr lang="zh-CN" altLang="en-US" dirty="0">
                <a:latin typeface="Gill Sans MT" panose="020B0502020104020203" pitchFamily="34" charset="0"/>
              </a:rPr>
              <a:t>基础优化涵盖了所有保留计算图语义的修改，如：</a:t>
            </a:r>
            <a:r>
              <a:rPr lang="en-US" altLang="zh-CN" dirty="0">
                <a:latin typeface="Gill Sans MT" panose="020B0502020104020203" pitchFamily="34" charset="0"/>
              </a:rPr>
              <a:t>O1</a:t>
            </a:r>
            <a:r>
              <a:rPr lang="zh-CN" altLang="en-US" dirty="0">
                <a:latin typeface="Gill Sans MT" panose="020B0502020104020203" pitchFamily="34" charset="0"/>
              </a:rPr>
              <a:t>常量折叠、</a:t>
            </a:r>
            <a:r>
              <a:rPr lang="en-US" altLang="zh-CN" dirty="0">
                <a:latin typeface="Gill Sans MT" panose="020B0502020104020203" pitchFamily="34" charset="0"/>
              </a:rPr>
              <a:t>O2</a:t>
            </a:r>
            <a:r>
              <a:rPr lang="zh-CN" altLang="en-US" dirty="0">
                <a:latin typeface="Gill Sans MT" panose="020B0502020104020203" pitchFamily="34" charset="0"/>
              </a:rPr>
              <a:t>冗余节点消除和</a:t>
            </a:r>
            <a:r>
              <a:rPr lang="en-US" altLang="zh-CN" dirty="0">
                <a:latin typeface="Gill Sans MT" panose="020B0502020104020203" pitchFamily="34" charset="0"/>
              </a:rPr>
              <a:t>O3</a:t>
            </a:r>
            <a:r>
              <a:rPr lang="zh-CN" altLang="en-US" dirty="0">
                <a:latin typeface="Gill Sans MT" panose="020B0502020104020203" pitchFamily="34" charset="0"/>
              </a:rPr>
              <a:t>有限数量的算子融合。</a:t>
            </a:r>
          </a:p>
          <a:p>
            <a:pPr marL="457200" indent="-457200">
              <a:lnSpc>
                <a:spcPct val="150000"/>
              </a:lnSpc>
              <a:buFont typeface="+mj-lt"/>
              <a:buAutoNum type="arabicPeriod"/>
            </a:pPr>
            <a:r>
              <a:rPr lang="en-US" altLang="zh-CN" b="1" dirty="0">
                <a:latin typeface="Gill Sans MT" panose="020B0502020104020203" pitchFamily="34" charset="0"/>
              </a:rPr>
              <a:t>Extended: </a:t>
            </a:r>
            <a:r>
              <a:rPr lang="zh-CN" altLang="en-US" dirty="0">
                <a:latin typeface="Gill Sans MT" panose="020B0502020104020203" pitchFamily="34" charset="0"/>
              </a:rPr>
              <a:t>扩展优化仅在运行特定后端，如 </a:t>
            </a:r>
            <a:r>
              <a:rPr lang="en-US" altLang="zh-CN" dirty="0">
                <a:latin typeface="Gill Sans MT" panose="020B0502020104020203" pitchFamily="34" charset="0"/>
              </a:rPr>
              <a:t>CPU</a:t>
            </a:r>
            <a:r>
              <a:rPr lang="zh-CN" altLang="en-US" dirty="0">
                <a:latin typeface="Gill Sans MT" panose="020B0502020104020203" pitchFamily="34" charset="0"/>
              </a:rPr>
              <a:t>、</a:t>
            </a:r>
            <a:r>
              <a:rPr lang="en-US" altLang="zh-CN" dirty="0">
                <a:latin typeface="Gill Sans MT" panose="020B0502020104020203" pitchFamily="34" charset="0"/>
              </a:rPr>
              <a:t>CUDA</a:t>
            </a:r>
            <a:r>
              <a:rPr lang="zh-CN" altLang="en-US" dirty="0">
                <a:latin typeface="Gill Sans MT" panose="020B0502020104020203" pitchFamily="34" charset="0"/>
              </a:rPr>
              <a:t>、</a:t>
            </a:r>
            <a:r>
              <a:rPr lang="en-US" altLang="zh-CN" dirty="0">
                <a:latin typeface="Gill Sans MT" panose="020B0502020104020203" pitchFamily="34" charset="0"/>
              </a:rPr>
              <a:t>NPU</a:t>
            </a:r>
            <a:r>
              <a:rPr lang="zh-CN" altLang="en-US" dirty="0">
                <a:latin typeface="Gill Sans MT" panose="020B0502020104020203" pitchFamily="34" charset="0"/>
              </a:rPr>
              <a:t> </a:t>
            </a:r>
            <a:r>
              <a:rPr lang="en-US" altLang="zh-CN" dirty="0">
                <a:latin typeface="Gill Sans MT" panose="020B0502020104020203" pitchFamily="34" charset="0"/>
              </a:rPr>
              <a:t> </a:t>
            </a:r>
            <a:r>
              <a:rPr lang="zh-CN" altLang="en-US" dirty="0">
                <a:latin typeface="Gill Sans MT" panose="020B0502020104020203" pitchFamily="34" charset="0"/>
              </a:rPr>
              <a:t>后端执行提供程序时适用。其针对硬件进行特殊且复杂的 </a:t>
            </a:r>
            <a:r>
              <a:rPr lang="en-US" altLang="zh-CN" dirty="0">
                <a:latin typeface="Gill Sans MT" panose="020B0502020104020203" pitchFamily="34" charset="0"/>
              </a:rPr>
              <a:t>Kernel</a:t>
            </a:r>
            <a:r>
              <a:rPr lang="zh-CN" altLang="en-US" dirty="0">
                <a:latin typeface="Gill Sans MT" panose="020B0502020104020203" pitchFamily="34" charset="0"/>
              </a:rPr>
              <a:t> 融合策略和方法。</a:t>
            </a:r>
          </a:p>
          <a:p>
            <a:pPr marL="457200" indent="-457200">
              <a:lnSpc>
                <a:spcPct val="150000"/>
              </a:lnSpc>
              <a:buFont typeface="+mj-lt"/>
              <a:buAutoNum type="arabicPeriod"/>
            </a:pPr>
            <a:r>
              <a:rPr lang="en-US" altLang="zh-CN" b="1" dirty="0">
                <a:latin typeface="Gill Sans MT" panose="020B0502020104020203" pitchFamily="34" charset="0"/>
              </a:rPr>
              <a:t>Layout &amp;</a:t>
            </a:r>
            <a:r>
              <a:rPr lang="zh-CN" altLang="en-US" b="1" dirty="0">
                <a:latin typeface="Gill Sans MT" panose="020B0502020104020203" pitchFamily="34" charset="0"/>
              </a:rPr>
              <a:t> </a:t>
            </a:r>
            <a:r>
              <a:rPr lang="en-US" altLang="zh-CN" b="1" dirty="0">
                <a:latin typeface="Gill Sans MT" panose="020B0502020104020203" pitchFamily="34" charset="0"/>
              </a:rPr>
              <a:t>Memory: </a:t>
            </a:r>
            <a:r>
              <a:rPr lang="zh-CN" altLang="en-US" dirty="0">
                <a:latin typeface="Gill Sans MT" panose="020B0502020104020203" pitchFamily="34" charset="0"/>
              </a:rPr>
              <a:t>布局转换优化，主要是不同 </a:t>
            </a:r>
            <a:r>
              <a:rPr lang="en-US" altLang="zh-CN" dirty="0">
                <a:latin typeface="Gill Sans MT" panose="020B0502020104020203" pitchFamily="34" charset="0"/>
              </a:rPr>
              <a:t>AI</a:t>
            </a:r>
            <a:r>
              <a:rPr lang="zh-CN" altLang="en-US" dirty="0">
                <a:latin typeface="Gill Sans MT" panose="020B0502020104020203" pitchFamily="34" charset="0"/>
              </a:rPr>
              <a:t> 框架，在不同的硬件后端训练又在不同的硬件后端执行，数据的存储和排布格式不同。</a:t>
            </a:r>
            <a:endParaRPr lang="en-US" sz="1200" dirty="0">
              <a:latin typeface="Gill Sans MT" panose="020B0502020104020203" pitchFamily="34" charset="0"/>
            </a:endParaRPr>
          </a:p>
        </p:txBody>
      </p:sp>
      <p:sp>
        <p:nvSpPr>
          <p:cNvPr id="5" name="椭圆 4">
            <a:extLst>
              <a:ext uri="{FF2B5EF4-FFF2-40B4-BE49-F238E27FC236}">
                <a16:creationId xmlns:a16="http://schemas.microsoft.com/office/drawing/2014/main" id="{9DEFB05E-8552-9141-9569-B84E07D70E37}"/>
              </a:ext>
            </a:extLst>
          </p:cNvPr>
          <p:cNvSpPr/>
          <p:nvPr/>
        </p:nvSpPr>
        <p:spPr bwMode="auto">
          <a:xfrm>
            <a:off x="407611" y="1556792"/>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7" name="椭圆 6">
            <a:extLst>
              <a:ext uri="{FF2B5EF4-FFF2-40B4-BE49-F238E27FC236}">
                <a16:creationId xmlns:a16="http://schemas.microsoft.com/office/drawing/2014/main" id="{812AD0A1-D33D-CB43-87D7-3D4381E3053E}"/>
              </a:ext>
            </a:extLst>
          </p:cNvPr>
          <p:cNvSpPr/>
          <p:nvPr/>
        </p:nvSpPr>
        <p:spPr bwMode="auto">
          <a:xfrm>
            <a:off x="407611" y="2492896"/>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2</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8" name="椭圆 7">
            <a:extLst>
              <a:ext uri="{FF2B5EF4-FFF2-40B4-BE49-F238E27FC236}">
                <a16:creationId xmlns:a16="http://schemas.microsoft.com/office/drawing/2014/main" id="{7DD0228A-753F-E340-AAC5-BA168B36F48B}"/>
              </a:ext>
            </a:extLst>
          </p:cNvPr>
          <p:cNvSpPr/>
          <p:nvPr/>
        </p:nvSpPr>
        <p:spPr bwMode="auto">
          <a:xfrm>
            <a:off x="407611" y="3429000"/>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3</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3367621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计算图优化</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kumimoji="1"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算子替换</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44434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O3: Operation Replace</a:t>
            </a:r>
            <a:r>
              <a:rPr lang="zh-CN" altLang="en-US" dirty="0"/>
              <a:t> 算子替换</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Replace</a:t>
            </a:r>
            <a:r>
              <a:rPr lang="zh-CN" altLang="en-US" dirty="0">
                <a:latin typeface="Gill Sans MT" panose="020B0502020104020203" pitchFamily="34" charset="0"/>
              </a:rPr>
              <a:t> </a:t>
            </a:r>
            <a:r>
              <a:rPr lang="en-US" altLang="zh-CN" dirty="0">
                <a:latin typeface="Gill Sans MT" panose="020B0502020104020203" pitchFamily="34" charset="0"/>
              </a:rPr>
              <a:t>node with</a:t>
            </a:r>
            <a:r>
              <a:rPr lang="zh-CN" altLang="en-US" dirty="0">
                <a:latin typeface="Gill Sans MT" panose="020B0502020104020203" pitchFamily="34" charset="0"/>
              </a:rPr>
              <a:t> </a:t>
            </a:r>
            <a:r>
              <a:rPr lang="en-US" altLang="zh-CN" dirty="0">
                <a:latin typeface="Gill Sans MT" panose="020B0502020104020203" pitchFamily="34" charset="0"/>
              </a:rPr>
              <a:t>another</a:t>
            </a:r>
            <a:r>
              <a:rPr lang="zh-CN" altLang="en-US" dirty="0">
                <a:latin typeface="Gill Sans MT" panose="020B0502020104020203" pitchFamily="34" charset="0"/>
              </a:rPr>
              <a:t> </a:t>
            </a:r>
            <a:r>
              <a:rPr lang="en-US" altLang="zh-CN" dirty="0">
                <a:latin typeface="Gill Sans MT" panose="020B0502020104020203" pitchFamily="34" charset="0"/>
              </a:rPr>
              <a:t>node.</a:t>
            </a:r>
            <a:r>
              <a:rPr lang="zh-CN" altLang="en-US" dirty="0">
                <a:latin typeface="Gill Sans MT" panose="020B0502020104020203" pitchFamily="34" charset="0"/>
              </a:rPr>
              <a:t> </a:t>
            </a:r>
            <a:r>
              <a:rPr lang="zh-CN" altLang="en-US" dirty="0"/>
              <a:t>算子替换，即将模型中某些算子替换计算逻辑一致但对于在线部署更友好的算子。算子替换的原理是通过合并同类项、提取公因式等数学方法，将算子的计算公式加以简化，并将简化后的计算公式映射到某类算子上。算子替换可以达到降低计算量、降低模型大小的效果。</a:t>
            </a:r>
          </a:p>
        </p:txBody>
      </p:sp>
      <p:sp>
        <p:nvSpPr>
          <p:cNvPr id="4" name="椭圆 3">
            <a:extLst>
              <a:ext uri="{FF2B5EF4-FFF2-40B4-BE49-F238E27FC236}">
                <a16:creationId xmlns:a16="http://schemas.microsoft.com/office/drawing/2014/main" id="{5DB7D695-4830-7E4B-8B26-8CB7F25473F4}"/>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4189639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83E8C3E8-D1D8-964E-B976-77F863723773}"/>
              </a:ext>
            </a:extLst>
          </p:cNvPr>
          <p:cNvGraphicFramePr>
            <a:graphicFrameLocks noGrp="1"/>
          </p:cNvGraphicFramePr>
          <p:nvPr>
            <p:extLst>
              <p:ext uri="{D42A27DB-BD31-4B8C-83A1-F6EECF244321}">
                <p14:modId xmlns:p14="http://schemas.microsoft.com/office/powerpoint/2010/main" val="1780111768"/>
              </p:ext>
            </p:extLst>
          </p:nvPr>
        </p:nvGraphicFramePr>
        <p:xfrm>
          <a:off x="616645" y="2132856"/>
          <a:ext cx="10963472" cy="3876575"/>
        </p:xfrm>
        <a:graphic>
          <a:graphicData uri="http://schemas.openxmlformats.org/drawingml/2006/table">
            <a:tbl>
              <a:tblPr firstRow="1" bandRow="1">
                <a:tableStyleId>{68D230F3-CF80-4859-8CE7-A43EE81993B5}</a:tableStyleId>
              </a:tblPr>
              <a:tblGrid>
                <a:gridCol w="3256246">
                  <a:extLst>
                    <a:ext uri="{9D8B030D-6E8A-4147-A177-3AD203B41FA5}">
                      <a16:colId xmlns:a16="http://schemas.microsoft.com/office/drawing/2014/main" val="3520033587"/>
                    </a:ext>
                  </a:extLst>
                </a:gridCol>
                <a:gridCol w="7707226">
                  <a:extLst>
                    <a:ext uri="{9D8B030D-6E8A-4147-A177-3AD203B41FA5}">
                      <a16:colId xmlns:a16="http://schemas.microsoft.com/office/drawing/2014/main" val="1578399078"/>
                    </a:ext>
                  </a:extLst>
                </a:gridCol>
              </a:tblGrid>
              <a:tr h="775315">
                <a:tc>
                  <a:txBody>
                    <a:bodyPr/>
                    <a:lstStyle/>
                    <a:p>
                      <a:r>
                        <a:rPr lang="en-US" altLang="zh-CN" sz="1600" b="0" kern="1200" dirty="0">
                          <a:solidFill>
                            <a:srgbClr val="374154"/>
                          </a:solidFill>
                          <a:effectLst/>
                          <a:latin typeface="Gill Sans MT" panose="020B0502020104020203" pitchFamily="34" charset="0"/>
                          <a:ea typeface="+mj-ea"/>
                        </a:rPr>
                        <a:t>MatMul</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-&gt;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Conv2D</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将矩阵乘变成</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，因为一般框架对</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是做了更多的优化</a:t>
                      </a:r>
                    </a:p>
                  </a:txBody>
                  <a:tcPr anchor="ctr"/>
                </a:tc>
                <a:extLst>
                  <a:ext uri="{0D108BD9-81ED-4DB2-BD59-A6C34878D82A}">
                    <a16:rowId xmlns:a16="http://schemas.microsoft.com/office/drawing/2014/main" val="2362675513"/>
                  </a:ext>
                </a:extLst>
              </a:tr>
              <a:tr h="775315">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Linear</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-&gt;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Conv2D</a:t>
                      </a:r>
                      <a:endParaRPr lang="zh-CN" altLang="en-US" sz="1600" b="0" kern="1200" dirty="0">
                        <a:solidFill>
                          <a:srgbClr val="374154"/>
                        </a:solidFill>
                        <a:effectLst/>
                        <a:latin typeface="Gill Sans MT" panose="020B0502020104020203" pitchFamily="34" charset="0"/>
                        <a:ea typeface="+mj-ea"/>
                        <a:cs typeface="+mn-cs"/>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将全连接层转变成</a:t>
                      </a:r>
                      <a:r>
                        <a:rPr lang="en-US" altLang="zh-CN" sz="1600" b="0" kern="1200" dirty="0">
                          <a:solidFill>
                            <a:srgbClr val="374154"/>
                          </a:solidFill>
                          <a:effectLst/>
                          <a:latin typeface="Gill Sans MT" panose="020B0502020104020203" pitchFamily="34" charset="0"/>
                          <a:ea typeface="+mj-ea"/>
                          <a:cs typeface="+mn-cs"/>
                        </a:rPr>
                        <a:t>1x1 Conv</a:t>
                      </a:r>
                      <a:r>
                        <a:rPr lang="zh-CN" altLang="en-US" sz="1600" b="0" kern="1200" dirty="0">
                          <a:solidFill>
                            <a:srgbClr val="374154"/>
                          </a:solidFill>
                          <a:effectLst/>
                          <a:latin typeface="Gill Sans MT" panose="020B0502020104020203" pitchFamily="34" charset="0"/>
                          <a:ea typeface="+mj-ea"/>
                          <a:cs typeface="+mn-cs"/>
                        </a:rPr>
                        <a:t>，因为对</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做了更多的优化</a:t>
                      </a:r>
                    </a:p>
                  </a:txBody>
                  <a:tcPr anchor="ctr"/>
                </a:tc>
                <a:extLst>
                  <a:ext uri="{0D108BD9-81ED-4DB2-BD59-A6C34878D82A}">
                    <a16:rowId xmlns:a16="http://schemas.microsoft.com/office/drawing/2014/main" val="607341643"/>
                  </a:ext>
                </a:extLst>
              </a:tr>
              <a:tr h="775315">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Batch</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Normal</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-&gt;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Scale</a:t>
                      </a:r>
                      <a:endParaRPr lang="zh-CN" altLang="en-US" sz="1600" b="0" kern="1200" dirty="0">
                        <a:solidFill>
                          <a:srgbClr val="374154"/>
                        </a:solidFill>
                        <a:effectLst/>
                        <a:latin typeface="Gill Sans MT" panose="020B0502020104020203" pitchFamily="34" charset="0"/>
                        <a:ea typeface="+mj-ea"/>
                        <a:cs typeface="+mn-cs"/>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BN</a:t>
                      </a:r>
                      <a:r>
                        <a:rPr lang="zh-CN" altLang="en-US" sz="1600" b="0" kern="1200" dirty="0">
                          <a:solidFill>
                            <a:srgbClr val="374154"/>
                          </a:solidFill>
                          <a:effectLst/>
                          <a:latin typeface="Gill Sans MT" panose="020B0502020104020203" pitchFamily="34" charset="0"/>
                          <a:ea typeface="+mj-ea"/>
                          <a:cs typeface="+mn-cs"/>
                        </a:rPr>
                        <a:t>是等价于</a:t>
                      </a:r>
                      <a:r>
                        <a:rPr lang="en-US" altLang="zh-CN" sz="1600" b="0" kern="1200" dirty="0">
                          <a:solidFill>
                            <a:srgbClr val="374154"/>
                          </a:solidFill>
                          <a:effectLst/>
                          <a:latin typeface="Gill Sans MT" panose="020B0502020104020203" pitchFamily="34" charset="0"/>
                          <a:ea typeface="+mj-ea"/>
                          <a:cs typeface="+mn-cs"/>
                        </a:rPr>
                        <a:t>Scale Op</a:t>
                      </a:r>
                      <a:r>
                        <a:rPr lang="zh-CN" altLang="en-US" sz="1600" b="0" kern="1200" dirty="0">
                          <a:solidFill>
                            <a:srgbClr val="374154"/>
                          </a:solidFill>
                          <a:effectLst/>
                          <a:latin typeface="Gill Sans MT" panose="020B0502020104020203" pitchFamily="34" charset="0"/>
                          <a:ea typeface="+mj-ea"/>
                          <a:cs typeface="+mn-cs"/>
                        </a:rPr>
                        <a:t>的，转换成</a:t>
                      </a:r>
                      <a:r>
                        <a:rPr lang="en-US" altLang="zh-CN" sz="1600" b="0" kern="1200" dirty="0">
                          <a:solidFill>
                            <a:srgbClr val="374154"/>
                          </a:solidFill>
                          <a:effectLst/>
                          <a:latin typeface="Gill Sans MT" panose="020B0502020104020203" pitchFamily="34" charset="0"/>
                          <a:ea typeface="+mj-ea"/>
                          <a:cs typeface="+mn-cs"/>
                        </a:rPr>
                        <a:t>Scale</a:t>
                      </a:r>
                      <a:r>
                        <a:rPr lang="zh-CN" altLang="en-US" sz="1600" b="0" kern="1200" dirty="0">
                          <a:solidFill>
                            <a:srgbClr val="374154"/>
                          </a:solidFill>
                          <a:effectLst/>
                          <a:latin typeface="Gill Sans MT" panose="020B0502020104020203" pitchFamily="34" charset="0"/>
                          <a:ea typeface="+mj-ea"/>
                          <a:cs typeface="+mn-cs"/>
                        </a:rPr>
                        <a:t>计算量更少，速度更快</a:t>
                      </a:r>
                      <a:endParaRPr lang="en-US" altLang="zh-CN"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169193789"/>
                  </a:ext>
                </a:extLst>
              </a:tr>
              <a:tr h="775315">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pReLU</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-&gt;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Leaky</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ReLU</a:t>
                      </a:r>
                      <a:endParaRPr lang="zh-CN" altLang="en-US" sz="1600" b="0" kern="1200" dirty="0">
                        <a:solidFill>
                          <a:srgbClr val="374154"/>
                        </a:solidFill>
                        <a:effectLst/>
                        <a:latin typeface="Gill Sans MT" panose="020B0502020104020203" pitchFamily="34" charset="0"/>
                        <a:ea typeface="+mj-ea"/>
                        <a:cs typeface="+mn-cs"/>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将 </a:t>
                      </a:r>
                      <a:r>
                        <a:rPr lang="en-US" altLang="zh-CN" sz="1600" b="0" kern="1200" dirty="0">
                          <a:solidFill>
                            <a:srgbClr val="374154"/>
                          </a:solidFill>
                          <a:effectLst/>
                          <a:latin typeface="Gill Sans MT" panose="020B0502020104020203" pitchFamily="34" charset="0"/>
                          <a:ea typeface="+mn-ea"/>
                          <a:cs typeface="+mn-cs"/>
                        </a:rPr>
                        <a:t>pReLU</a:t>
                      </a:r>
                      <a:r>
                        <a:rPr lang="zh-CN" altLang="en-US" sz="1600" b="0" kern="1200" dirty="0">
                          <a:solidFill>
                            <a:srgbClr val="374154"/>
                          </a:solidFill>
                          <a:effectLst/>
                          <a:latin typeface="Gill Sans MT" panose="020B0502020104020203" pitchFamily="34" charset="0"/>
                          <a:ea typeface="+mn-ea"/>
                          <a:cs typeface="+mn-cs"/>
                        </a:rPr>
                        <a:t> </a:t>
                      </a:r>
                      <a:r>
                        <a:rPr lang="zh-CN" altLang="en-US" sz="1600" b="0" kern="1200" dirty="0">
                          <a:solidFill>
                            <a:srgbClr val="374154"/>
                          </a:solidFill>
                          <a:effectLst/>
                          <a:latin typeface="Gill Sans MT" panose="020B0502020104020203" pitchFamily="34" charset="0"/>
                          <a:ea typeface="+mj-ea"/>
                          <a:cs typeface="+mn-cs"/>
                        </a:rPr>
                        <a:t>转变成 </a:t>
                      </a:r>
                      <a:r>
                        <a:rPr lang="en-US" altLang="zh-CN" sz="1600" b="0" kern="1200" dirty="0">
                          <a:solidFill>
                            <a:srgbClr val="374154"/>
                          </a:solidFill>
                          <a:effectLst/>
                          <a:latin typeface="Gill Sans MT" panose="020B0502020104020203" pitchFamily="34" charset="0"/>
                          <a:ea typeface="+mn-ea"/>
                          <a:cs typeface="+mn-cs"/>
                        </a:rPr>
                        <a:t>Leaky</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ReLU</a:t>
                      </a:r>
                      <a:r>
                        <a:rPr lang="zh-CN" altLang="en-US" sz="1600" b="0" kern="1200" dirty="0">
                          <a:solidFill>
                            <a:srgbClr val="374154"/>
                          </a:solidFill>
                          <a:effectLst/>
                          <a:latin typeface="Gill Sans MT" panose="020B0502020104020203" pitchFamily="34" charset="0"/>
                          <a:ea typeface="+mj-ea"/>
                          <a:cs typeface="+mn-cs"/>
                        </a:rPr>
                        <a:t>，不影响性能和精度的前提下，聚焦有限算法</a:t>
                      </a:r>
                    </a:p>
                  </a:txBody>
                  <a:tcPr anchor="ctr"/>
                </a:tc>
                <a:extLst>
                  <a:ext uri="{0D108BD9-81ED-4DB2-BD59-A6C34878D82A}">
                    <a16:rowId xmlns:a16="http://schemas.microsoft.com/office/drawing/2014/main" val="1374898196"/>
                  </a:ext>
                </a:extLst>
              </a:tr>
              <a:tr h="775315">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-&gt;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Linear</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After</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global</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pooling</a:t>
                      </a:r>
                      <a:endParaRPr lang="zh-CN" altLang="en-US" sz="1600" b="0" kern="1200" dirty="0">
                        <a:solidFill>
                          <a:srgbClr val="374154"/>
                        </a:solidFill>
                        <a:effectLst/>
                        <a:latin typeface="Gill Sans MT" panose="020B0502020104020203" pitchFamily="34" charset="0"/>
                        <a:ea typeface="+mj-ea"/>
                        <a:cs typeface="+mn-cs"/>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在 </a:t>
                      </a:r>
                      <a:r>
                        <a:rPr lang="en-US" altLang="zh-CN" sz="1600" b="0" kern="1200" dirty="0">
                          <a:solidFill>
                            <a:srgbClr val="374154"/>
                          </a:solidFill>
                          <a:effectLst/>
                          <a:latin typeface="Gill Sans MT" panose="020B0502020104020203" pitchFamily="34" charset="0"/>
                          <a:ea typeface="+mn-ea"/>
                          <a:cs typeface="+mn-cs"/>
                        </a:rPr>
                        <a:t>Global</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Pooling</a:t>
                      </a:r>
                      <a:r>
                        <a:rPr lang="zh-CN" altLang="en-US" sz="1600" b="0" kern="1200" dirty="0">
                          <a:solidFill>
                            <a:srgbClr val="374154"/>
                          </a:solidFill>
                          <a:effectLst/>
                          <a:latin typeface="Gill Sans MT" panose="020B0502020104020203" pitchFamily="34" charset="0"/>
                          <a:ea typeface="+mn-ea"/>
                          <a:cs typeface="+mn-cs"/>
                        </a:rPr>
                        <a:t> 之后 </a:t>
                      </a:r>
                      <a:r>
                        <a:rPr lang="en-US" altLang="zh-CN" sz="1600" b="0" kern="1200" dirty="0">
                          <a:solidFill>
                            <a:srgbClr val="374154"/>
                          </a:solidFill>
                          <a:effectLst/>
                          <a:latin typeface="Gill Sans MT" panose="020B0502020104020203" pitchFamily="34" charset="0"/>
                          <a:ea typeface="+mn-ea"/>
                          <a:cs typeface="+mn-cs"/>
                        </a:rPr>
                        <a:t>Conv</a:t>
                      </a:r>
                      <a:r>
                        <a:rPr lang="zh-CN" altLang="en-US" sz="1600" b="0" kern="1200" dirty="0">
                          <a:solidFill>
                            <a:srgbClr val="374154"/>
                          </a:solidFill>
                          <a:effectLst/>
                          <a:latin typeface="Gill Sans MT" panose="020B0502020104020203" pitchFamily="34" charset="0"/>
                          <a:ea typeface="+mn-ea"/>
                          <a:cs typeface="+mn-cs"/>
                        </a:rPr>
                        <a:t> 算子转换成为全连接层</a:t>
                      </a:r>
                      <a:endParaRPr lang="zh-CN" altLang="en-US"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1751971738"/>
                  </a:ext>
                </a:extLst>
              </a:tr>
            </a:tbl>
          </a:graphicData>
        </a:graphic>
      </p:graphicFrame>
      <p:sp>
        <p:nvSpPr>
          <p:cNvPr id="4" name="标题 7">
            <a:extLst>
              <a:ext uri="{FF2B5EF4-FFF2-40B4-BE49-F238E27FC236}">
                <a16:creationId xmlns:a16="http://schemas.microsoft.com/office/drawing/2014/main" id="{4485EBAF-2611-A04D-96D9-7D31DB242F8E}"/>
              </a:ext>
            </a:extLst>
          </p:cNvPr>
          <p:cNvSpPr>
            <a:spLocks noGrp="1"/>
          </p:cNvSpPr>
          <p:nvPr>
            <p:ph type="title"/>
          </p:nvPr>
        </p:nvSpPr>
        <p:spPr>
          <a:xfrm>
            <a:off x="1201837" y="679570"/>
            <a:ext cx="10385271" cy="589190"/>
          </a:xfrm>
        </p:spPr>
        <p:txBody>
          <a:bodyPr/>
          <a:lstStyle/>
          <a:p>
            <a:r>
              <a:rPr lang="en-US" altLang="zh-CN" dirty="0">
                <a:latin typeface="Futura Medium" panose="020B0602020204020303" pitchFamily="34" charset="-79"/>
                <a:cs typeface="Futura Medium" panose="020B0602020204020303" pitchFamily="34" charset="-79"/>
              </a:rPr>
              <a:t>O3: Operation Replace</a:t>
            </a:r>
            <a:r>
              <a:rPr lang="zh-CN" altLang="en-US" dirty="0">
                <a:latin typeface="Futura Medium" panose="020B0602020204020303" pitchFamily="34" charset="-79"/>
                <a:cs typeface="Futura Medium" panose="020B0602020204020303" pitchFamily="34" charset="-79"/>
              </a:rPr>
              <a:t> 算子替换 </a:t>
            </a:r>
            <a:r>
              <a:rPr lang="en-US" altLang="zh-CN" dirty="0">
                <a:latin typeface="Futura Medium" panose="020B0602020204020303" pitchFamily="34" charset="-79"/>
                <a:cs typeface="Futura Medium" panose="020B0602020204020303" pitchFamily="34" charset="-79"/>
              </a:rPr>
              <a:t>I</a:t>
            </a:r>
            <a:endParaRPr lang="zh-CN" altLang="en-US" dirty="0">
              <a:latin typeface="Futura Medium" panose="020B0602020204020303" pitchFamily="34" charset="-79"/>
              <a:cs typeface="Futura Medium" panose="020B0602020204020303" pitchFamily="34" charset="-79"/>
            </a:endParaRPr>
          </a:p>
        </p:txBody>
      </p:sp>
      <p:sp>
        <p:nvSpPr>
          <p:cNvPr id="6" name="椭圆 5">
            <a:extLst>
              <a:ext uri="{FF2B5EF4-FFF2-40B4-BE49-F238E27FC236}">
                <a16:creationId xmlns:a16="http://schemas.microsoft.com/office/drawing/2014/main" id="{09B44CD5-1091-564F-8A61-99FCFA23D991}"/>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7" name="内容占位符 5">
            <a:extLst>
              <a:ext uri="{FF2B5EF4-FFF2-40B4-BE49-F238E27FC236}">
                <a16:creationId xmlns:a16="http://schemas.microsoft.com/office/drawing/2014/main" id="{068D0151-AF6C-9143-A7F6-B90E64D6F1B3}"/>
              </a:ext>
            </a:extLst>
          </p:cNvPr>
          <p:cNvSpPr>
            <a:spLocks noGrp="1"/>
          </p:cNvSpPr>
          <p:nvPr>
            <p:ph sz="half" idx="1"/>
          </p:nvPr>
        </p:nvSpPr>
        <p:spPr>
          <a:xfrm>
            <a:off x="623635" y="1412776"/>
            <a:ext cx="10963473" cy="589190"/>
          </a:xfrm>
        </p:spPr>
        <p:txBody>
          <a:bodyPr/>
          <a:lstStyle/>
          <a:p>
            <a:pPr>
              <a:lnSpc>
                <a:spcPct val="150000"/>
              </a:lnSpc>
            </a:pPr>
            <a:r>
              <a:rPr lang="en-US" altLang="zh-CN" b="1" dirty="0">
                <a:latin typeface="Gill Sans MT" panose="020B0502020104020203" pitchFamily="34" charset="0"/>
              </a:rPr>
              <a:t>One</a:t>
            </a:r>
            <a:r>
              <a:rPr lang="zh-CN" altLang="en-US" b="1" dirty="0">
                <a:latin typeface="Gill Sans MT" panose="020B0502020104020203" pitchFamily="34" charset="0"/>
              </a:rPr>
              <a:t> </a:t>
            </a:r>
            <a:r>
              <a:rPr lang="en-US" altLang="zh-CN" b="1" dirty="0">
                <a:latin typeface="Gill Sans MT" panose="020B0502020104020203" pitchFamily="34" charset="0"/>
              </a:rPr>
              <a:t>to</a:t>
            </a:r>
            <a:r>
              <a:rPr lang="zh-CN" altLang="en-US" b="1" dirty="0">
                <a:latin typeface="Gill Sans MT" panose="020B0502020104020203" pitchFamily="34" charset="0"/>
              </a:rPr>
              <a:t> </a:t>
            </a:r>
            <a:r>
              <a:rPr lang="en-US" altLang="zh-CN" b="1" dirty="0">
                <a:latin typeface="Gill Sans MT" panose="020B0502020104020203" pitchFamily="34" charset="0"/>
              </a:rPr>
              <a:t>One</a:t>
            </a:r>
            <a:r>
              <a:rPr lang="zh-CN" altLang="en-US" dirty="0">
                <a:latin typeface="Gill Sans MT" panose="020B0502020104020203" pitchFamily="34" charset="0"/>
              </a:rPr>
              <a:t>：将某 </a:t>
            </a:r>
            <a:r>
              <a:rPr lang="en-US" altLang="zh-CN" dirty="0">
                <a:latin typeface="Gill Sans MT" panose="020B0502020104020203" pitchFamily="34" charset="0"/>
              </a:rPr>
              <a:t>Op</a:t>
            </a:r>
            <a:r>
              <a:rPr lang="zh-CN" altLang="en-US" dirty="0">
                <a:latin typeface="Gill Sans MT" panose="020B0502020104020203" pitchFamily="34" charset="0"/>
              </a:rPr>
              <a:t> 以另外 </a:t>
            </a:r>
            <a:r>
              <a:rPr lang="en-US" altLang="zh-CN" dirty="0">
                <a:latin typeface="Gill Sans MT" panose="020B0502020104020203" pitchFamily="34" charset="0"/>
              </a:rPr>
              <a:t>Op</a:t>
            </a:r>
            <a:r>
              <a:rPr lang="zh-CN" altLang="en-US" dirty="0">
                <a:latin typeface="Gill Sans MT" panose="020B0502020104020203" pitchFamily="34" charset="0"/>
              </a:rPr>
              <a:t> 代替，能减少推理引擎需要单独实现及支持的 </a:t>
            </a:r>
            <a:r>
              <a:rPr lang="en-US" altLang="zh-CN" dirty="0">
                <a:latin typeface="Gill Sans MT" panose="020B0502020104020203" pitchFamily="34" charset="0"/>
              </a:rPr>
              <a:t>OP</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602698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7">
            <a:extLst>
              <a:ext uri="{FF2B5EF4-FFF2-40B4-BE49-F238E27FC236}">
                <a16:creationId xmlns:a16="http://schemas.microsoft.com/office/drawing/2014/main" id="{24BBAB66-3363-6B45-ACB4-96F28B9BB14D}"/>
              </a:ext>
            </a:extLst>
          </p:cNvPr>
          <p:cNvSpPr>
            <a:spLocks noGrp="1"/>
          </p:cNvSpPr>
          <p:nvPr>
            <p:ph type="title"/>
          </p:nvPr>
        </p:nvSpPr>
        <p:spPr>
          <a:xfrm>
            <a:off x="1201837" y="679570"/>
            <a:ext cx="10385271" cy="589190"/>
          </a:xfrm>
        </p:spPr>
        <p:txBody>
          <a:bodyPr/>
          <a:lstStyle/>
          <a:p>
            <a:r>
              <a:rPr lang="en-US" altLang="zh-CN" dirty="0">
                <a:latin typeface="Futura Medium" panose="020B0602020204020303" pitchFamily="34" charset="-79"/>
                <a:cs typeface="Futura Medium" panose="020B0602020204020303" pitchFamily="34" charset="-79"/>
              </a:rPr>
              <a:t>O3: Operation Replace</a:t>
            </a:r>
            <a:r>
              <a:rPr lang="zh-CN" altLang="en-US" dirty="0">
                <a:latin typeface="Futura Medium" panose="020B0602020204020303" pitchFamily="34" charset="-79"/>
                <a:cs typeface="Futura Medium" panose="020B0602020204020303" pitchFamily="34" charset="-79"/>
              </a:rPr>
              <a:t> 算子替换 </a:t>
            </a:r>
            <a:r>
              <a:rPr lang="en-US" altLang="zh-CN" dirty="0">
                <a:latin typeface="Futura Medium" panose="020B0602020204020303" pitchFamily="34" charset="-79"/>
                <a:cs typeface="Futura Medium" panose="020B0602020204020303" pitchFamily="34" charset="-79"/>
              </a:rPr>
              <a:t>I</a:t>
            </a:r>
            <a:endParaRPr lang="zh-CN" altLang="en-US" dirty="0">
              <a:latin typeface="Futura Medium" panose="020B0602020204020303" pitchFamily="34" charset="-79"/>
              <a:cs typeface="Futura Medium" panose="020B0602020204020303" pitchFamily="34" charset="-79"/>
            </a:endParaRPr>
          </a:p>
        </p:txBody>
      </p:sp>
      <p:sp>
        <p:nvSpPr>
          <p:cNvPr id="7" name="椭圆 6">
            <a:extLst>
              <a:ext uri="{FF2B5EF4-FFF2-40B4-BE49-F238E27FC236}">
                <a16:creationId xmlns:a16="http://schemas.microsoft.com/office/drawing/2014/main" id="{D564DF5A-0EDD-4647-B2D6-A3BB2B6BD503}"/>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11" name="图片 10">
            <a:extLst>
              <a:ext uri="{FF2B5EF4-FFF2-40B4-BE49-F238E27FC236}">
                <a16:creationId xmlns:a16="http://schemas.microsoft.com/office/drawing/2014/main" id="{45C5D297-F7A7-8F49-B415-4E61CBF737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1703" y="1342508"/>
            <a:ext cx="1816318" cy="5254844"/>
          </a:xfrm>
          <a:prstGeom prst="rect">
            <a:avLst/>
          </a:prstGeom>
        </p:spPr>
      </p:pic>
      <p:sp>
        <p:nvSpPr>
          <p:cNvPr id="12" name="矩形 11">
            <a:extLst>
              <a:ext uri="{FF2B5EF4-FFF2-40B4-BE49-F238E27FC236}">
                <a16:creationId xmlns:a16="http://schemas.microsoft.com/office/drawing/2014/main" id="{A579A0D5-79E6-B547-B8AA-BC5428F4573B}"/>
              </a:ext>
            </a:extLst>
          </p:cNvPr>
          <p:cNvSpPr/>
          <p:nvPr/>
        </p:nvSpPr>
        <p:spPr>
          <a:xfrm>
            <a:off x="697781" y="3131676"/>
            <a:ext cx="2303579" cy="369332"/>
          </a:xfrm>
          <a:prstGeom prst="rect">
            <a:avLst/>
          </a:prstGeom>
        </p:spPr>
        <p:txBody>
          <a:bodyPr wrap="none">
            <a:spAutoFit/>
          </a:bodyPr>
          <a:lstStyle/>
          <a:p>
            <a:pPr marL="285750" indent="-285750">
              <a:buClr>
                <a:srgbClr val="6FC4F7"/>
              </a:buClr>
              <a:buFont typeface="Arial" panose="020B0604020202020204" pitchFamily="34" charset="0"/>
              <a:buChar char="•"/>
            </a:pPr>
            <a:r>
              <a:rPr lang="en-US" altLang="zh-CN" dirty="0">
                <a:solidFill>
                  <a:srgbClr val="374154"/>
                </a:solidFill>
                <a:latin typeface="Gill Sans MT" panose="020B0502020104020203" pitchFamily="34" charset="0"/>
              </a:rPr>
              <a:t>MatMul</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-&gt;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Conv2D</a:t>
            </a:r>
            <a:endParaRPr lang="zh-CN" altLang="en-US" dirty="0">
              <a:solidFill>
                <a:srgbClr val="374154"/>
              </a:solidFill>
              <a:latin typeface="Gill Sans MT" panose="020B0502020104020203" pitchFamily="34" charset="0"/>
            </a:endParaRPr>
          </a:p>
        </p:txBody>
      </p:sp>
      <p:pic>
        <p:nvPicPr>
          <p:cNvPr id="14" name="图片 13">
            <a:extLst>
              <a:ext uri="{FF2B5EF4-FFF2-40B4-BE49-F238E27FC236}">
                <a16:creationId xmlns:a16="http://schemas.microsoft.com/office/drawing/2014/main" id="{77C186E5-EE06-7B4D-B920-E847E8923F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33802" y="1342508"/>
            <a:ext cx="2020563" cy="5254844"/>
          </a:xfrm>
          <a:prstGeom prst="rect">
            <a:avLst/>
          </a:prstGeom>
        </p:spPr>
      </p:pic>
      <p:sp>
        <p:nvSpPr>
          <p:cNvPr id="15" name="矩形 14">
            <a:extLst>
              <a:ext uri="{FF2B5EF4-FFF2-40B4-BE49-F238E27FC236}">
                <a16:creationId xmlns:a16="http://schemas.microsoft.com/office/drawing/2014/main" id="{C1FA7C11-73BE-CB4B-9F26-340D4B5134EC}"/>
              </a:ext>
            </a:extLst>
          </p:cNvPr>
          <p:cNvSpPr/>
          <p:nvPr/>
        </p:nvSpPr>
        <p:spPr>
          <a:xfrm>
            <a:off x="3548695" y="3131676"/>
            <a:ext cx="2183355" cy="369332"/>
          </a:xfrm>
          <a:prstGeom prst="rect">
            <a:avLst/>
          </a:prstGeom>
        </p:spPr>
        <p:txBody>
          <a:bodyPr wrap="none">
            <a:spAutoFit/>
          </a:bodyPr>
          <a:lstStyle/>
          <a:p>
            <a:pPr marL="285750" indent="-285750">
              <a:buClr>
                <a:srgbClr val="6FC4F7"/>
              </a:buClr>
              <a:buFont typeface="Arial" panose="020B0604020202020204" pitchFamily="34" charset="0"/>
              <a:buChar char="•"/>
            </a:pPr>
            <a:r>
              <a:rPr lang="en-US" altLang="zh-CN" dirty="0">
                <a:solidFill>
                  <a:srgbClr val="374154"/>
                </a:solidFill>
                <a:latin typeface="Gill Sans MT" panose="020B0502020104020203" pitchFamily="34" charset="0"/>
              </a:rPr>
              <a:t>Linear</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-&gt;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Conv2D</a:t>
            </a:r>
            <a:endParaRPr lang="zh-CN" altLang="en-US" dirty="0">
              <a:solidFill>
                <a:srgbClr val="374154"/>
              </a:solidFill>
              <a:latin typeface="Gill Sans MT" panose="020B0502020104020203" pitchFamily="34" charset="0"/>
            </a:endParaRPr>
          </a:p>
        </p:txBody>
      </p:sp>
      <p:pic>
        <p:nvPicPr>
          <p:cNvPr id="17" name="图片 16">
            <a:extLst>
              <a:ext uri="{FF2B5EF4-FFF2-40B4-BE49-F238E27FC236}">
                <a16:creationId xmlns:a16="http://schemas.microsoft.com/office/drawing/2014/main" id="{0BB38042-31DD-6541-9D95-DF4A0C00B9C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55482" y="1268016"/>
            <a:ext cx="2281126" cy="5218168"/>
          </a:xfrm>
          <a:prstGeom prst="rect">
            <a:avLst/>
          </a:prstGeom>
        </p:spPr>
      </p:pic>
      <p:sp>
        <p:nvSpPr>
          <p:cNvPr id="18" name="矩形 17">
            <a:extLst>
              <a:ext uri="{FF2B5EF4-FFF2-40B4-BE49-F238E27FC236}">
                <a16:creationId xmlns:a16="http://schemas.microsoft.com/office/drawing/2014/main" id="{4736E2EA-7DDB-E144-9168-08D41C72A16E}"/>
              </a:ext>
            </a:extLst>
          </p:cNvPr>
          <p:cNvSpPr/>
          <p:nvPr/>
        </p:nvSpPr>
        <p:spPr>
          <a:xfrm>
            <a:off x="6242399" y="4293096"/>
            <a:ext cx="2587568" cy="369332"/>
          </a:xfrm>
          <a:prstGeom prst="rect">
            <a:avLst/>
          </a:prstGeom>
        </p:spPr>
        <p:txBody>
          <a:bodyPr wrap="none">
            <a:spAutoFit/>
          </a:bodyPr>
          <a:lstStyle/>
          <a:p>
            <a:pPr marL="285750" indent="-285750">
              <a:buClr>
                <a:srgbClr val="6FC4F7"/>
              </a:buClr>
              <a:buFont typeface="Arial" panose="020B0604020202020204" pitchFamily="34" charset="0"/>
              <a:buChar char="•"/>
            </a:pPr>
            <a:r>
              <a:rPr lang="en-US" altLang="zh-CN" dirty="0">
                <a:solidFill>
                  <a:srgbClr val="374154"/>
                </a:solidFill>
                <a:latin typeface="Gill Sans MT" panose="020B0502020104020203" pitchFamily="34" charset="0"/>
              </a:rPr>
              <a:t>Batch</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Normal</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-&gt;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Scale</a:t>
            </a:r>
            <a:endParaRPr lang="zh-CN" altLang="en-US" dirty="0">
              <a:solidFill>
                <a:srgbClr val="374154"/>
              </a:solidFill>
              <a:latin typeface="Gill Sans MT" panose="020B0502020104020203" pitchFamily="34" charset="0"/>
            </a:endParaRPr>
          </a:p>
        </p:txBody>
      </p:sp>
      <p:pic>
        <p:nvPicPr>
          <p:cNvPr id="20" name="图片 19">
            <a:extLst>
              <a:ext uri="{FF2B5EF4-FFF2-40B4-BE49-F238E27FC236}">
                <a16:creationId xmlns:a16="http://schemas.microsoft.com/office/drawing/2014/main" id="{6731E34A-8B03-5D43-AAAB-9C0B0B0F18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56774" y="1268016"/>
            <a:ext cx="1319117" cy="5218168"/>
          </a:xfrm>
          <a:prstGeom prst="rect">
            <a:avLst/>
          </a:prstGeom>
        </p:spPr>
      </p:pic>
      <p:sp>
        <p:nvSpPr>
          <p:cNvPr id="21" name="矩形 20">
            <a:extLst>
              <a:ext uri="{FF2B5EF4-FFF2-40B4-BE49-F238E27FC236}">
                <a16:creationId xmlns:a16="http://schemas.microsoft.com/office/drawing/2014/main" id="{C1DDC678-E9C3-0F47-9656-BC041DD0A0D9}"/>
              </a:ext>
            </a:extLst>
          </p:cNvPr>
          <p:cNvSpPr/>
          <p:nvPr/>
        </p:nvSpPr>
        <p:spPr>
          <a:xfrm>
            <a:off x="8999540" y="3779748"/>
            <a:ext cx="2579552" cy="369332"/>
          </a:xfrm>
          <a:prstGeom prst="rect">
            <a:avLst/>
          </a:prstGeom>
        </p:spPr>
        <p:txBody>
          <a:bodyPr wrap="none">
            <a:spAutoFit/>
          </a:bodyPr>
          <a:lstStyle/>
          <a:p>
            <a:pPr marL="285750" indent="-285750">
              <a:buClr>
                <a:srgbClr val="6FC4F7"/>
              </a:buClr>
              <a:buFont typeface="Arial" panose="020B0604020202020204" pitchFamily="34" charset="0"/>
              <a:buChar char="•"/>
            </a:pPr>
            <a:r>
              <a:rPr lang="en-US" altLang="zh-CN" dirty="0">
                <a:solidFill>
                  <a:srgbClr val="374154"/>
                </a:solidFill>
                <a:latin typeface="Gill Sans MT" panose="020B0502020104020203" pitchFamily="34" charset="0"/>
              </a:rPr>
              <a:t>pReLU</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-&gt;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Leaky</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ReLU</a:t>
            </a:r>
            <a:endParaRPr lang="zh-CN" altLang="en-US"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25849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C8AB1BE9-37D2-7C46-B942-2C959A633381}"/>
              </a:ext>
            </a:extLst>
          </p:cNvPr>
          <p:cNvSpPr>
            <a:spLocks noGrp="1"/>
          </p:cNvSpPr>
          <p:nvPr>
            <p:ph sz="half" idx="1"/>
          </p:nvPr>
        </p:nvSpPr>
        <p:spPr>
          <a:xfrm>
            <a:off x="623635" y="1412776"/>
            <a:ext cx="10963473" cy="589190"/>
          </a:xfrm>
        </p:spPr>
        <p:txBody>
          <a:bodyPr/>
          <a:lstStyle/>
          <a:p>
            <a:pPr>
              <a:lnSpc>
                <a:spcPct val="150000"/>
              </a:lnSpc>
            </a:pPr>
            <a:r>
              <a:rPr lang="zh-CN" altLang="en-US" b="1" dirty="0">
                <a:latin typeface="Gill Sans MT" panose="020B0502020104020203" pitchFamily="34" charset="0"/>
              </a:rPr>
              <a:t>一换多</a:t>
            </a:r>
            <a:r>
              <a:rPr lang="zh-CN" altLang="en-US" dirty="0">
                <a:latin typeface="Gill Sans MT" panose="020B0502020104020203" pitchFamily="34" charset="0"/>
              </a:rPr>
              <a:t>：将某 </a:t>
            </a:r>
            <a:r>
              <a:rPr lang="en-US" altLang="zh-CN" dirty="0">
                <a:latin typeface="Gill Sans MT" panose="020B0502020104020203" pitchFamily="34" charset="0"/>
              </a:rPr>
              <a:t>Op</a:t>
            </a:r>
            <a:r>
              <a:rPr lang="zh-CN" altLang="en-US" dirty="0">
                <a:latin typeface="Gill Sans MT" panose="020B0502020104020203" pitchFamily="34" charset="0"/>
              </a:rPr>
              <a:t> 以其他 </a:t>
            </a:r>
            <a:r>
              <a:rPr lang="en-US" altLang="zh-CN" dirty="0">
                <a:latin typeface="Gill Sans MT" panose="020B0502020104020203" pitchFamily="34" charset="0"/>
              </a:rPr>
              <a:t>Op</a:t>
            </a:r>
            <a:r>
              <a:rPr lang="zh-CN" altLang="en-US" dirty="0">
                <a:latin typeface="Gill Sans MT" panose="020B0502020104020203" pitchFamily="34" charset="0"/>
              </a:rPr>
              <a:t> 组合形式代替，能减少推理引擎需要单独实现及支持 </a:t>
            </a:r>
            <a:r>
              <a:rPr lang="en-US" altLang="zh-CN" dirty="0">
                <a:latin typeface="Gill Sans MT" panose="020B0502020104020203" pitchFamily="34" charset="0"/>
              </a:rPr>
              <a:t>Op</a:t>
            </a:r>
            <a:r>
              <a:rPr lang="zh-CN" altLang="en-US" dirty="0">
                <a:latin typeface="Gill Sans MT" panose="020B0502020104020203" pitchFamily="34" charset="0"/>
              </a:rPr>
              <a:t> 数量</a:t>
            </a:r>
          </a:p>
        </p:txBody>
      </p:sp>
      <p:graphicFrame>
        <p:nvGraphicFramePr>
          <p:cNvPr id="7" name="表格 6">
            <a:extLst>
              <a:ext uri="{FF2B5EF4-FFF2-40B4-BE49-F238E27FC236}">
                <a16:creationId xmlns:a16="http://schemas.microsoft.com/office/drawing/2014/main" id="{8771BE9A-760D-1947-A268-EB4269BE3D36}"/>
              </a:ext>
            </a:extLst>
          </p:cNvPr>
          <p:cNvGraphicFramePr>
            <a:graphicFrameLocks noGrp="1"/>
          </p:cNvGraphicFramePr>
          <p:nvPr>
            <p:extLst>
              <p:ext uri="{D42A27DB-BD31-4B8C-83A1-F6EECF244321}">
                <p14:modId xmlns:p14="http://schemas.microsoft.com/office/powerpoint/2010/main" val="2566473540"/>
              </p:ext>
            </p:extLst>
          </p:nvPr>
        </p:nvGraphicFramePr>
        <p:xfrm>
          <a:off x="647675" y="2276872"/>
          <a:ext cx="10851306" cy="3744416"/>
        </p:xfrm>
        <a:graphic>
          <a:graphicData uri="http://schemas.openxmlformats.org/drawingml/2006/table">
            <a:tbl>
              <a:tblPr firstRow="1" bandRow="1">
                <a:tableStyleId>{0E3FDE45-AF77-4B5C-9715-49D594BDF05E}</a:tableStyleId>
              </a:tblPr>
              <a:tblGrid>
                <a:gridCol w="3023908">
                  <a:extLst>
                    <a:ext uri="{9D8B030D-6E8A-4147-A177-3AD203B41FA5}">
                      <a16:colId xmlns:a16="http://schemas.microsoft.com/office/drawing/2014/main" val="3520033587"/>
                    </a:ext>
                  </a:extLst>
                </a:gridCol>
                <a:gridCol w="7827398">
                  <a:extLst>
                    <a:ext uri="{9D8B030D-6E8A-4147-A177-3AD203B41FA5}">
                      <a16:colId xmlns:a16="http://schemas.microsoft.com/office/drawing/2014/main" val="1578399078"/>
                    </a:ext>
                  </a:extLst>
                </a:gridCol>
              </a:tblGrid>
              <a:tr h="936104">
                <a:tc>
                  <a:txBody>
                    <a:bodyPr/>
                    <a:lstStyle/>
                    <a:p>
                      <a:r>
                        <a:rPr lang="en-US" altLang="zh-CN" sz="1600" b="0" kern="1200" dirty="0">
                          <a:solidFill>
                            <a:srgbClr val="374154"/>
                          </a:solidFill>
                          <a:effectLst/>
                          <a:latin typeface="Gill Sans MT" panose="020B0502020104020203" pitchFamily="34" charset="0"/>
                          <a:ea typeface="+mj-ea"/>
                        </a:rPr>
                        <a:t>Shuffle</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Channel</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Replace</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Shuffle</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Channel</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大部分框架缺乏单独实现，可以通过组合 </a:t>
                      </a:r>
                      <a:r>
                        <a:rPr lang="en-US" altLang="zh-CN" sz="1600" b="0" kern="1200" dirty="0">
                          <a:solidFill>
                            <a:srgbClr val="374154"/>
                          </a:solidFill>
                          <a:effectLst/>
                          <a:latin typeface="Gill Sans MT" panose="020B0502020104020203" pitchFamily="34" charset="0"/>
                          <a:ea typeface="+mj-ea"/>
                          <a:cs typeface="+mn-cs"/>
                        </a:rPr>
                        <a:t>Reshape</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Permute</a:t>
                      </a:r>
                      <a:r>
                        <a:rPr lang="zh-CN" altLang="en-US" sz="1600" b="0" kern="1200" dirty="0">
                          <a:solidFill>
                            <a:srgbClr val="374154"/>
                          </a:solidFill>
                          <a:effectLst/>
                          <a:latin typeface="Gill Sans MT" panose="020B0502020104020203" pitchFamily="34" charset="0"/>
                          <a:ea typeface="+mj-ea"/>
                          <a:cs typeface="+mn-cs"/>
                        </a:rPr>
                        <a:t>实现</a:t>
                      </a:r>
                    </a:p>
                  </a:txBody>
                  <a:tcPr anchor="ctr"/>
                </a:tc>
                <a:extLst>
                  <a:ext uri="{0D108BD9-81ED-4DB2-BD59-A6C34878D82A}">
                    <a16:rowId xmlns:a16="http://schemas.microsoft.com/office/drawing/2014/main" val="2717301945"/>
                  </a:ext>
                </a:extLst>
              </a:tr>
              <a:tr h="936104">
                <a:tc>
                  <a:txBody>
                    <a:bodyPr/>
                    <a:lstStyle/>
                    <a:p>
                      <a:r>
                        <a:rPr lang="en-US" altLang="zh-CN" sz="1600" b="0" kern="1200" dirty="0">
                          <a:solidFill>
                            <a:srgbClr val="374154"/>
                          </a:solidFill>
                          <a:effectLst/>
                          <a:latin typeface="Gill Sans MT" panose="020B0502020104020203" pitchFamily="34" charset="0"/>
                          <a:ea typeface="+mj-ea"/>
                        </a:rPr>
                        <a:t>Pad</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n-ea"/>
                          <a:cs typeface="+mn-cs"/>
                        </a:rPr>
                        <a:t>Replace</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将老版</a:t>
                      </a:r>
                      <a:r>
                        <a:rPr lang="en-US" altLang="zh-CN" sz="1600" b="0" kern="1200" dirty="0" err="1">
                          <a:solidFill>
                            <a:srgbClr val="374154"/>
                          </a:solidFill>
                          <a:effectLst/>
                          <a:latin typeface="Gill Sans MT" panose="020B0502020104020203" pitchFamily="34" charset="0"/>
                          <a:ea typeface="+mj-ea"/>
                          <a:cs typeface="+mn-cs"/>
                        </a:rPr>
                        <a:t>onnx</a:t>
                      </a:r>
                      <a:r>
                        <a:rPr lang="zh-CN" altLang="en-US" sz="1600" b="0" kern="1200" dirty="0">
                          <a:solidFill>
                            <a:srgbClr val="374154"/>
                          </a:solidFill>
                          <a:effectLst/>
                          <a:latin typeface="Gill Sans MT" panose="020B0502020104020203" pitchFamily="34" charset="0"/>
                          <a:ea typeface="+mj-ea"/>
                          <a:cs typeface="+mn-cs"/>
                        </a:rPr>
                        <a:t>的</a:t>
                      </a:r>
                      <a:r>
                        <a:rPr lang="en-US" altLang="zh-CN" sz="1600" b="0" kern="1200" dirty="0">
                          <a:solidFill>
                            <a:srgbClr val="374154"/>
                          </a:solidFill>
                          <a:effectLst/>
                          <a:latin typeface="Gill Sans MT" panose="020B0502020104020203" pitchFamily="34" charset="0"/>
                          <a:ea typeface="+mj-ea"/>
                          <a:cs typeface="+mn-cs"/>
                        </a:rPr>
                        <a:t>pad-2</a:t>
                      </a:r>
                      <a:r>
                        <a:rPr lang="zh-CN" altLang="en-US" sz="1600" b="0" kern="1200" dirty="0">
                          <a:solidFill>
                            <a:srgbClr val="374154"/>
                          </a:solidFill>
                          <a:effectLst/>
                          <a:latin typeface="Gill Sans MT" panose="020B0502020104020203" pitchFamily="34" charset="0"/>
                          <a:ea typeface="+mj-ea"/>
                          <a:cs typeface="+mn-cs"/>
                        </a:rPr>
                        <a:t>的</a:t>
                      </a:r>
                      <a:r>
                        <a:rPr lang="en-US" altLang="zh-CN" sz="1600" b="0" kern="1200" dirty="0">
                          <a:solidFill>
                            <a:srgbClr val="374154"/>
                          </a:solidFill>
                          <a:effectLst/>
                          <a:latin typeface="Gill Sans MT" panose="020B0502020104020203" pitchFamily="34" charset="0"/>
                          <a:ea typeface="+mj-ea"/>
                          <a:cs typeface="+mn-cs"/>
                        </a:rPr>
                        <a:t>pads</a:t>
                      </a:r>
                      <a:r>
                        <a:rPr lang="zh-CN" altLang="en-US" sz="1600" b="0" kern="1200" dirty="0">
                          <a:solidFill>
                            <a:srgbClr val="374154"/>
                          </a:solidFill>
                          <a:effectLst/>
                          <a:latin typeface="Gill Sans MT" panose="020B0502020104020203" pitchFamily="34" charset="0"/>
                          <a:ea typeface="+mj-ea"/>
                          <a:cs typeface="+mn-cs"/>
                        </a:rPr>
                        <a:t>从参数形式转成输入形式</a:t>
                      </a:r>
                    </a:p>
                  </a:txBody>
                  <a:tcPr anchor="ctr"/>
                </a:tc>
                <a:extLst>
                  <a:ext uri="{0D108BD9-81ED-4DB2-BD59-A6C34878D82A}">
                    <a16:rowId xmlns:a16="http://schemas.microsoft.com/office/drawing/2014/main" val="2362675513"/>
                  </a:ext>
                </a:extLst>
              </a:tr>
              <a:tr h="936104">
                <a:tc>
                  <a:txBody>
                    <a:bodyPr/>
                    <a:lstStyle/>
                    <a:p>
                      <a:r>
                        <a:rPr lang="en-US" altLang="zh-CN" sz="1600" b="0" kern="1200" dirty="0" err="1">
                          <a:solidFill>
                            <a:srgbClr val="374154"/>
                          </a:solidFill>
                          <a:effectLst/>
                          <a:latin typeface="Gill Sans MT" panose="020B0502020104020203" pitchFamily="34" charset="0"/>
                          <a:ea typeface="+mj-ea"/>
                        </a:rPr>
                        <a:t>ShapeN</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n-ea"/>
                          <a:cs typeface="+mn-cs"/>
                        </a:rPr>
                        <a:t>Replace</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将 </a:t>
                      </a:r>
                      <a:r>
                        <a:rPr lang="en-US" altLang="zh-CN" sz="1600" b="0" kern="1200" dirty="0" err="1">
                          <a:solidFill>
                            <a:srgbClr val="374154"/>
                          </a:solidFill>
                          <a:effectLst/>
                          <a:latin typeface="Gill Sans MT" panose="020B0502020104020203" pitchFamily="34" charset="0"/>
                          <a:ea typeface="+mj-ea"/>
                          <a:cs typeface="+mn-cs"/>
                        </a:rPr>
                        <a:t>ShapeN</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通过组合多个 </a:t>
                      </a:r>
                      <a:r>
                        <a:rPr lang="en-US" altLang="zh-CN" sz="1600" b="0" kern="1200" dirty="0">
                          <a:solidFill>
                            <a:srgbClr val="374154"/>
                          </a:solidFill>
                          <a:effectLst/>
                          <a:latin typeface="Gill Sans MT" panose="020B0502020104020203" pitchFamily="34" charset="0"/>
                          <a:ea typeface="+mj-ea"/>
                          <a:cs typeface="+mn-cs"/>
                        </a:rPr>
                        <a:t>Shape</a:t>
                      </a:r>
                      <a:r>
                        <a:rPr lang="zh-CN" altLang="en-US" sz="1600" b="0" kern="1200" dirty="0">
                          <a:solidFill>
                            <a:srgbClr val="374154"/>
                          </a:solidFill>
                          <a:effectLst/>
                          <a:latin typeface="Gill Sans MT" panose="020B0502020104020203" pitchFamily="34" charset="0"/>
                          <a:ea typeface="+mj-ea"/>
                          <a:cs typeface="+mn-cs"/>
                        </a:rPr>
                        <a:t> 的方式实现</a:t>
                      </a:r>
                    </a:p>
                  </a:txBody>
                  <a:tcPr anchor="ctr"/>
                </a:tc>
                <a:extLst>
                  <a:ext uri="{0D108BD9-81ED-4DB2-BD59-A6C34878D82A}">
                    <a16:rowId xmlns:a16="http://schemas.microsoft.com/office/drawing/2014/main" val="607341643"/>
                  </a:ext>
                </a:extLst>
              </a:tr>
              <a:tr h="936104">
                <a:tc>
                  <a:txBody>
                    <a:bodyPr/>
                    <a:lstStyle/>
                    <a:p>
                      <a:r>
                        <a:rPr lang="en-US" altLang="zh-CN" sz="1600" b="0" kern="1200" dirty="0">
                          <a:solidFill>
                            <a:srgbClr val="374154"/>
                          </a:solidFill>
                          <a:effectLst/>
                          <a:latin typeface="Gill Sans MT" panose="020B0502020104020203" pitchFamily="34" charset="0"/>
                          <a:ea typeface="+mj-ea"/>
                        </a:rPr>
                        <a:t>Group</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Conv</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n-ea"/>
                          <a:cs typeface="+mn-cs"/>
                        </a:rPr>
                        <a:t>Replace</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把</a:t>
                      </a:r>
                      <a:r>
                        <a:rPr lang="en-US" altLang="zh-CN" sz="1600" b="0" kern="1200" dirty="0">
                          <a:solidFill>
                            <a:srgbClr val="374154"/>
                          </a:solidFill>
                          <a:effectLst/>
                          <a:latin typeface="Gill Sans MT" panose="020B0502020104020203" pitchFamily="34" charset="0"/>
                          <a:ea typeface="+mj-ea"/>
                          <a:cs typeface="+mn-cs"/>
                        </a:rPr>
                        <a:t>Group</a:t>
                      </a:r>
                      <a:r>
                        <a:rPr lang="zh-CN" altLang="en-US" sz="1600" b="0" kern="1200" dirty="0">
                          <a:solidFill>
                            <a:srgbClr val="374154"/>
                          </a:solidFill>
                          <a:effectLst/>
                          <a:latin typeface="Gill Sans MT" panose="020B0502020104020203" pitchFamily="34" charset="0"/>
                          <a:ea typeface="+mj-ea"/>
                          <a:cs typeface="+mn-cs"/>
                        </a:rPr>
                        <a:t> 卷积通过组合 </a:t>
                      </a:r>
                      <a:r>
                        <a:rPr lang="en-US" altLang="zh-CN" sz="1600" b="0" kern="1200" dirty="0">
                          <a:solidFill>
                            <a:srgbClr val="374154"/>
                          </a:solidFill>
                          <a:effectLst/>
                          <a:latin typeface="Gill Sans MT" panose="020B0502020104020203" pitchFamily="34" charset="0"/>
                          <a:ea typeface="+mj-ea"/>
                          <a:cs typeface="+mn-cs"/>
                        </a:rPr>
                        <a:t>Slice</a:t>
                      </a:r>
                      <a:r>
                        <a:rPr lang="zh-CN" altLang="en-US" sz="1600" b="0" kern="1200" dirty="0">
                          <a:solidFill>
                            <a:srgbClr val="374154"/>
                          </a:solidFill>
                          <a:effectLst/>
                          <a:latin typeface="Gill Sans MT" panose="020B0502020104020203" pitchFamily="34" charset="0"/>
                          <a:ea typeface="+mj-ea"/>
                          <a:cs typeface="+mn-cs"/>
                        </a:rPr>
                        <a:t>、</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实现</a:t>
                      </a:r>
                    </a:p>
                  </a:txBody>
                  <a:tcPr anchor="ctr"/>
                </a:tc>
                <a:extLst>
                  <a:ext uri="{0D108BD9-81ED-4DB2-BD59-A6C34878D82A}">
                    <a16:rowId xmlns:a16="http://schemas.microsoft.com/office/drawing/2014/main" val="169193789"/>
                  </a:ext>
                </a:extLst>
              </a:tr>
            </a:tbl>
          </a:graphicData>
        </a:graphic>
      </p:graphicFrame>
      <p:sp>
        <p:nvSpPr>
          <p:cNvPr id="8" name="标题 7">
            <a:extLst>
              <a:ext uri="{FF2B5EF4-FFF2-40B4-BE49-F238E27FC236}">
                <a16:creationId xmlns:a16="http://schemas.microsoft.com/office/drawing/2014/main" id="{524087D7-AB62-3C48-84DA-934E7E23934E}"/>
              </a:ext>
            </a:extLst>
          </p:cNvPr>
          <p:cNvSpPr>
            <a:spLocks noGrp="1"/>
          </p:cNvSpPr>
          <p:nvPr>
            <p:ph type="title"/>
          </p:nvPr>
        </p:nvSpPr>
        <p:spPr>
          <a:xfrm>
            <a:off x="1201837" y="679570"/>
            <a:ext cx="10385271" cy="589190"/>
          </a:xfrm>
        </p:spPr>
        <p:txBody>
          <a:bodyPr/>
          <a:lstStyle/>
          <a:p>
            <a:r>
              <a:rPr lang="en-US" altLang="zh-CN" dirty="0">
                <a:latin typeface="Futura Medium" panose="020B0602020204020303" pitchFamily="34" charset="-79"/>
                <a:cs typeface="Futura Medium" panose="020B0602020204020303" pitchFamily="34" charset="-79"/>
              </a:rPr>
              <a:t>O3: Operation Replace</a:t>
            </a:r>
            <a:r>
              <a:rPr lang="zh-CN" altLang="en-US" dirty="0">
                <a:latin typeface="Futura Medium" panose="020B0602020204020303" pitchFamily="34" charset="-79"/>
                <a:cs typeface="Futura Medium" panose="020B0602020204020303" pitchFamily="34" charset="-79"/>
              </a:rPr>
              <a:t> 算子替换 </a:t>
            </a:r>
            <a:r>
              <a:rPr lang="en-US" altLang="zh-CN" dirty="0">
                <a:latin typeface="Futura Medium" panose="020B0602020204020303" pitchFamily="34" charset="-79"/>
                <a:cs typeface="Futura Medium" panose="020B0602020204020303" pitchFamily="34" charset="-79"/>
              </a:rPr>
              <a:t>II</a:t>
            </a:r>
            <a:endParaRPr lang="zh-CN" altLang="en-US" dirty="0">
              <a:latin typeface="Futura Medium" panose="020B0602020204020303" pitchFamily="34" charset="-79"/>
              <a:cs typeface="Futura Medium" panose="020B0602020204020303" pitchFamily="34" charset="-79"/>
            </a:endParaRPr>
          </a:p>
        </p:txBody>
      </p:sp>
      <p:sp>
        <p:nvSpPr>
          <p:cNvPr id="9" name="椭圆 8">
            <a:extLst>
              <a:ext uri="{FF2B5EF4-FFF2-40B4-BE49-F238E27FC236}">
                <a16:creationId xmlns:a16="http://schemas.microsoft.com/office/drawing/2014/main" id="{288B26AD-B1F7-6446-9C65-C1B5D4CBAA0E}"/>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2175498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7">
            <a:extLst>
              <a:ext uri="{FF2B5EF4-FFF2-40B4-BE49-F238E27FC236}">
                <a16:creationId xmlns:a16="http://schemas.microsoft.com/office/drawing/2014/main" id="{599DD0D1-F6FC-8547-8250-31DD6E655E4E}"/>
              </a:ext>
            </a:extLst>
          </p:cNvPr>
          <p:cNvSpPr>
            <a:spLocks noGrp="1"/>
          </p:cNvSpPr>
          <p:nvPr>
            <p:ph type="title"/>
          </p:nvPr>
        </p:nvSpPr>
        <p:spPr>
          <a:xfrm>
            <a:off x="1201837" y="679570"/>
            <a:ext cx="10385271" cy="589190"/>
          </a:xfrm>
        </p:spPr>
        <p:txBody>
          <a:bodyPr/>
          <a:lstStyle/>
          <a:p>
            <a:r>
              <a:rPr lang="en-US" altLang="zh-CN" dirty="0">
                <a:latin typeface="Futura Medium" panose="020B0602020204020303" pitchFamily="34" charset="-79"/>
                <a:cs typeface="Futura Medium" panose="020B0602020204020303" pitchFamily="34" charset="-79"/>
              </a:rPr>
              <a:t>O3: Operation Replace</a:t>
            </a:r>
            <a:r>
              <a:rPr lang="zh-CN" altLang="en-US" dirty="0">
                <a:latin typeface="Futura Medium" panose="020B0602020204020303" pitchFamily="34" charset="-79"/>
                <a:cs typeface="Futura Medium" panose="020B0602020204020303" pitchFamily="34" charset="-79"/>
              </a:rPr>
              <a:t> 算子替换 </a:t>
            </a:r>
            <a:r>
              <a:rPr lang="en-US" altLang="zh-CN" dirty="0">
                <a:latin typeface="Futura Medium" panose="020B0602020204020303" pitchFamily="34" charset="-79"/>
                <a:cs typeface="Futura Medium" panose="020B0602020204020303" pitchFamily="34" charset="-79"/>
              </a:rPr>
              <a:t>II</a:t>
            </a:r>
            <a:endParaRPr lang="zh-CN" altLang="en-US" dirty="0">
              <a:latin typeface="Futura Medium" panose="020B0602020204020303" pitchFamily="34" charset="-79"/>
              <a:cs typeface="Futura Medium" panose="020B0602020204020303" pitchFamily="34" charset="-79"/>
            </a:endParaRPr>
          </a:p>
        </p:txBody>
      </p:sp>
      <p:sp>
        <p:nvSpPr>
          <p:cNvPr id="8" name="椭圆 7">
            <a:extLst>
              <a:ext uri="{FF2B5EF4-FFF2-40B4-BE49-F238E27FC236}">
                <a16:creationId xmlns:a16="http://schemas.microsoft.com/office/drawing/2014/main" id="{A346DA4D-CDC6-4349-AD5F-65D957A2B86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10" name="图片 9">
            <a:extLst>
              <a:ext uri="{FF2B5EF4-FFF2-40B4-BE49-F238E27FC236}">
                <a16:creationId xmlns:a16="http://schemas.microsoft.com/office/drawing/2014/main" id="{1AB49F1E-CE54-FB49-8EA5-1EC716C202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7653" y="1412776"/>
            <a:ext cx="2093848" cy="5256584"/>
          </a:xfrm>
          <a:prstGeom prst="rect">
            <a:avLst/>
          </a:prstGeom>
        </p:spPr>
      </p:pic>
      <p:sp>
        <p:nvSpPr>
          <p:cNvPr id="11" name="矩形 10">
            <a:extLst>
              <a:ext uri="{FF2B5EF4-FFF2-40B4-BE49-F238E27FC236}">
                <a16:creationId xmlns:a16="http://schemas.microsoft.com/office/drawing/2014/main" id="{E6D1E2B5-8F23-E44C-BE8E-EAB811F3ED75}"/>
              </a:ext>
            </a:extLst>
          </p:cNvPr>
          <p:cNvSpPr/>
          <p:nvPr/>
        </p:nvSpPr>
        <p:spPr>
          <a:xfrm>
            <a:off x="4874245" y="3856402"/>
            <a:ext cx="1985800" cy="369332"/>
          </a:xfrm>
          <a:prstGeom prst="rect">
            <a:avLst/>
          </a:prstGeom>
        </p:spPr>
        <p:txBody>
          <a:bodyPr wrap="none">
            <a:spAutoFit/>
          </a:bodyPr>
          <a:lstStyle/>
          <a:p>
            <a:pPr marL="285750" indent="-285750">
              <a:buClr>
                <a:srgbClr val="6FC4F7"/>
              </a:buClr>
              <a:buFont typeface="Arial" panose="020B0604020202020204" pitchFamily="34" charset="0"/>
              <a:buChar char="•"/>
            </a:pPr>
            <a:r>
              <a:rPr lang="en-US" altLang="zh-CN" dirty="0" err="1">
                <a:solidFill>
                  <a:srgbClr val="374154"/>
                </a:solidFill>
                <a:latin typeface="Gill Sans MT" panose="020B0502020104020203" pitchFamily="34" charset="0"/>
              </a:rPr>
              <a:t>ShapeN</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Replace</a:t>
            </a:r>
            <a:endParaRPr lang="zh-CN" altLang="en-US" dirty="0">
              <a:solidFill>
                <a:srgbClr val="374154"/>
              </a:solidFill>
              <a:latin typeface="Gill Sans MT" panose="020B0502020104020203" pitchFamily="34" charset="0"/>
            </a:endParaRPr>
          </a:p>
        </p:txBody>
      </p:sp>
      <p:pic>
        <p:nvPicPr>
          <p:cNvPr id="15" name="图片 14">
            <a:extLst>
              <a:ext uri="{FF2B5EF4-FFF2-40B4-BE49-F238E27FC236}">
                <a16:creationId xmlns:a16="http://schemas.microsoft.com/office/drawing/2014/main" id="{03056059-F9EE-0944-AB08-71B00512A1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82557" y="1440578"/>
            <a:ext cx="3504000" cy="5256000"/>
          </a:xfrm>
          <a:prstGeom prst="rect">
            <a:avLst/>
          </a:prstGeom>
        </p:spPr>
      </p:pic>
      <p:sp>
        <p:nvSpPr>
          <p:cNvPr id="16" name="矩形 15">
            <a:extLst>
              <a:ext uri="{FF2B5EF4-FFF2-40B4-BE49-F238E27FC236}">
                <a16:creationId xmlns:a16="http://schemas.microsoft.com/office/drawing/2014/main" id="{831AF3C0-3C38-1F4C-A491-C7716C7EFCA6}"/>
              </a:ext>
            </a:extLst>
          </p:cNvPr>
          <p:cNvSpPr/>
          <p:nvPr/>
        </p:nvSpPr>
        <p:spPr>
          <a:xfrm>
            <a:off x="8211914" y="3140968"/>
            <a:ext cx="2445285" cy="369332"/>
          </a:xfrm>
          <a:prstGeom prst="rect">
            <a:avLst/>
          </a:prstGeom>
        </p:spPr>
        <p:txBody>
          <a:bodyPr wrap="none">
            <a:spAutoFit/>
          </a:bodyPr>
          <a:lstStyle/>
          <a:p>
            <a:pPr marL="285750" indent="-285750">
              <a:buClr>
                <a:srgbClr val="6FC4F7"/>
              </a:buClr>
              <a:buFont typeface="Arial" panose="020B0604020202020204" pitchFamily="34" charset="0"/>
              <a:buChar char="•"/>
            </a:pPr>
            <a:r>
              <a:rPr lang="en-US" altLang="zh-CN" dirty="0">
                <a:solidFill>
                  <a:srgbClr val="374154"/>
                </a:solidFill>
                <a:latin typeface="Gill Sans MT" panose="020B0502020104020203" pitchFamily="34" charset="0"/>
              </a:rPr>
              <a:t>Group</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Conv</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Replace</a:t>
            </a:r>
            <a:endParaRPr lang="zh-CN" altLang="en-US" dirty="0">
              <a:solidFill>
                <a:srgbClr val="374154"/>
              </a:solidFill>
              <a:latin typeface="Gill Sans MT" panose="020B0502020104020203" pitchFamily="34" charset="0"/>
            </a:endParaRPr>
          </a:p>
        </p:txBody>
      </p:sp>
      <p:pic>
        <p:nvPicPr>
          <p:cNvPr id="20" name="图片 19">
            <a:extLst>
              <a:ext uri="{FF2B5EF4-FFF2-40B4-BE49-F238E27FC236}">
                <a16:creationId xmlns:a16="http://schemas.microsoft.com/office/drawing/2014/main" id="{06EAC717-979F-4140-A2BF-27D490FF57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4077" y="1440578"/>
            <a:ext cx="3216582" cy="5256000"/>
          </a:xfrm>
          <a:prstGeom prst="rect">
            <a:avLst/>
          </a:prstGeom>
        </p:spPr>
      </p:pic>
      <p:sp>
        <p:nvSpPr>
          <p:cNvPr id="21" name="矩形 20">
            <a:extLst>
              <a:ext uri="{FF2B5EF4-FFF2-40B4-BE49-F238E27FC236}">
                <a16:creationId xmlns:a16="http://schemas.microsoft.com/office/drawing/2014/main" id="{5A68A035-4443-E84A-9DDA-83A24491149A}"/>
              </a:ext>
            </a:extLst>
          </p:cNvPr>
          <p:cNvSpPr/>
          <p:nvPr/>
        </p:nvSpPr>
        <p:spPr>
          <a:xfrm>
            <a:off x="1142980" y="3140968"/>
            <a:ext cx="2710999" cy="369332"/>
          </a:xfrm>
          <a:prstGeom prst="rect">
            <a:avLst/>
          </a:prstGeom>
        </p:spPr>
        <p:txBody>
          <a:bodyPr wrap="none">
            <a:spAutoFit/>
          </a:bodyPr>
          <a:lstStyle/>
          <a:p>
            <a:pPr marL="285750" indent="-285750">
              <a:buClr>
                <a:srgbClr val="6FC4F7"/>
              </a:buClr>
              <a:buFont typeface="Arial" panose="020B0604020202020204" pitchFamily="34" charset="0"/>
              <a:buChar char="•"/>
            </a:pPr>
            <a:r>
              <a:rPr lang="en-US" altLang="zh-CN" dirty="0">
                <a:solidFill>
                  <a:srgbClr val="374154"/>
                </a:solidFill>
                <a:latin typeface="Gill Sans MT" panose="020B0502020104020203" pitchFamily="34" charset="0"/>
              </a:rPr>
              <a:t>Shuffle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Channel</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Replace</a:t>
            </a:r>
            <a:endParaRPr lang="zh-CN" altLang="en-US"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61877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计算图优化</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kumimoji="1"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算子前移</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89933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O3: Operation Forward</a:t>
            </a:r>
            <a:r>
              <a:rPr lang="zh-CN" altLang="en-US" dirty="0"/>
              <a:t> 算子前移</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Replace</a:t>
            </a:r>
            <a:r>
              <a:rPr lang="zh-CN" altLang="en-US" dirty="0">
                <a:latin typeface="Gill Sans MT" panose="020B0502020104020203" pitchFamily="34" charset="0"/>
              </a:rPr>
              <a:t> </a:t>
            </a:r>
            <a:r>
              <a:rPr lang="en-US" altLang="zh-CN" dirty="0">
                <a:latin typeface="Gill Sans MT" panose="020B0502020104020203" pitchFamily="34" charset="0"/>
              </a:rPr>
              <a:t>node with</a:t>
            </a:r>
            <a:r>
              <a:rPr lang="zh-CN" altLang="en-US" dirty="0">
                <a:latin typeface="Gill Sans MT" panose="020B0502020104020203" pitchFamily="34" charset="0"/>
              </a:rPr>
              <a:t> </a:t>
            </a:r>
            <a:r>
              <a:rPr lang="en-US" altLang="zh-CN" dirty="0">
                <a:latin typeface="Gill Sans MT" panose="020B0502020104020203" pitchFamily="34" charset="0"/>
              </a:rPr>
              <a:t>another</a:t>
            </a:r>
            <a:r>
              <a:rPr lang="zh-CN" altLang="en-US" dirty="0">
                <a:latin typeface="Gill Sans MT" panose="020B0502020104020203" pitchFamily="34" charset="0"/>
              </a:rPr>
              <a:t> </a:t>
            </a:r>
            <a:r>
              <a:rPr lang="en-US" altLang="zh-CN" dirty="0">
                <a:latin typeface="Gill Sans MT" panose="020B0502020104020203" pitchFamily="34" charset="0"/>
              </a:rPr>
              <a:t>node.</a:t>
            </a:r>
            <a:r>
              <a:rPr lang="zh-CN" altLang="en-US" dirty="0">
                <a:latin typeface="Gill Sans MT" panose="020B0502020104020203" pitchFamily="34" charset="0"/>
              </a:rPr>
              <a:t> </a:t>
            </a:r>
            <a:r>
              <a:rPr lang="zh-CN" altLang="en-US" dirty="0"/>
              <a:t>算子替换，即将模型中某些算子替换计算逻辑一致但对于在线部署更友好的算子。算子替换的原理是通过合并同类项、提取公因式等数学方法，将算子的计算公式加以简化，并将简化后的计算公式映射到某类算子上。算子替换可以达到降低计算量、降低模型大小的效果。</a:t>
            </a:r>
          </a:p>
        </p:txBody>
      </p:sp>
      <p:sp>
        <p:nvSpPr>
          <p:cNvPr id="4" name="椭圆 3">
            <a:extLst>
              <a:ext uri="{FF2B5EF4-FFF2-40B4-BE49-F238E27FC236}">
                <a16:creationId xmlns:a16="http://schemas.microsoft.com/office/drawing/2014/main" id="{5DB7D695-4830-7E4B-8B26-8CB7F25473F4}"/>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33" name="表格 32">
            <a:extLst>
              <a:ext uri="{FF2B5EF4-FFF2-40B4-BE49-F238E27FC236}">
                <a16:creationId xmlns:a16="http://schemas.microsoft.com/office/drawing/2014/main" id="{5554CDC2-7ADE-8B40-979C-7C13B839A833}"/>
              </a:ext>
            </a:extLst>
          </p:cNvPr>
          <p:cNvGraphicFramePr>
            <a:graphicFrameLocks noGrp="1"/>
          </p:cNvGraphicFramePr>
          <p:nvPr>
            <p:extLst>
              <p:ext uri="{D42A27DB-BD31-4B8C-83A1-F6EECF244321}">
                <p14:modId xmlns:p14="http://schemas.microsoft.com/office/powerpoint/2010/main" val="3769560058"/>
              </p:ext>
            </p:extLst>
          </p:nvPr>
        </p:nvGraphicFramePr>
        <p:xfrm>
          <a:off x="679718" y="3858822"/>
          <a:ext cx="10851306" cy="1873096"/>
        </p:xfrm>
        <a:graphic>
          <a:graphicData uri="http://schemas.openxmlformats.org/drawingml/2006/table">
            <a:tbl>
              <a:tblPr firstRow="1" bandRow="1">
                <a:tableStyleId>{0E3FDE45-AF77-4B5C-9715-49D594BDF05E}</a:tableStyleId>
              </a:tblPr>
              <a:tblGrid>
                <a:gridCol w="3023908">
                  <a:extLst>
                    <a:ext uri="{9D8B030D-6E8A-4147-A177-3AD203B41FA5}">
                      <a16:colId xmlns:a16="http://schemas.microsoft.com/office/drawing/2014/main" val="3520033587"/>
                    </a:ext>
                  </a:extLst>
                </a:gridCol>
                <a:gridCol w="7827398">
                  <a:extLst>
                    <a:ext uri="{9D8B030D-6E8A-4147-A177-3AD203B41FA5}">
                      <a16:colId xmlns:a16="http://schemas.microsoft.com/office/drawing/2014/main" val="1578399078"/>
                    </a:ext>
                  </a:extLst>
                </a:gridCol>
              </a:tblGrid>
              <a:tr h="936548">
                <a:tc>
                  <a:txBody>
                    <a:bodyPr/>
                    <a:lstStyle/>
                    <a:p>
                      <a:r>
                        <a:rPr lang="en-US" altLang="zh-CN" sz="1600" b="0" kern="1200" dirty="0">
                          <a:solidFill>
                            <a:srgbClr val="374154"/>
                          </a:solidFill>
                          <a:effectLst/>
                          <a:latin typeface="Gill Sans MT" panose="020B0502020104020203" pitchFamily="34" charset="0"/>
                          <a:ea typeface="+mj-ea"/>
                        </a:rPr>
                        <a:t>Slice</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and</a:t>
                      </a:r>
                      <a:r>
                        <a:rPr lang="zh-CN" altLang="en-US" sz="1600" b="0" kern="1200" dirty="0">
                          <a:solidFill>
                            <a:srgbClr val="374154"/>
                          </a:solidFill>
                          <a:effectLst/>
                          <a:latin typeface="Gill Sans MT" panose="020B0502020104020203" pitchFamily="34" charset="0"/>
                          <a:ea typeface="+mj-ea"/>
                        </a:rPr>
                        <a:t> </a:t>
                      </a:r>
                      <a:r>
                        <a:rPr lang="en-US" altLang="zh-CN" sz="1600" b="0" kern="1200" dirty="0" err="1">
                          <a:solidFill>
                            <a:srgbClr val="374154"/>
                          </a:solidFill>
                          <a:effectLst/>
                          <a:latin typeface="Gill Sans MT" panose="020B0502020104020203" pitchFamily="34" charset="0"/>
                          <a:ea typeface="+mj-ea"/>
                        </a:rPr>
                        <a:t>Mul</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Shuffle</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Channel</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大部分框架缺乏单独实现，可以通过组合 </a:t>
                      </a:r>
                      <a:r>
                        <a:rPr lang="en-US" altLang="zh-CN" sz="1600" b="0" kern="1200" dirty="0">
                          <a:solidFill>
                            <a:srgbClr val="374154"/>
                          </a:solidFill>
                          <a:effectLst/>
                          <a:latin typeface="Gill Sans MT" panose="020B0502020104020203" pitchFamily="34" charset="0"/>
                          <a:ea typeface="+mj-ea"/>
                          <a:cs typeface="+mn-cs"/>
                        </a:rPr>
                        <a:t>Reshape</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Permute</a:t>
                      </a:r>
                      <a:r>
                        <a:rPr lang="zh-CN" altLang="en-US" sz="1600" b="0" kern="1200" dirty="0">
                          <a:solidFill>
                            <a:srgbClr val="374154"/>
                          </a:solidFill>
                          <a:effectLst/>
                          <a:latin typeface="Gill Sans MT" panose="020B0502020104020203" pitchFamily="34" charset="0"/>
                          <a:ea typeface="+mj-ea"/>
                          <a:cs typeface="+mn-cs"/>
                        </a:rPr>
                        <a:t>实现</a:t>
                      </a:r>
                    </a:p>
                  </a:txBody>
                  <a:tcPr anchor="ctr"/>
                </a:tc>
                <a:extLst>
                  <a:ext uri="{0D108BD9-81ED-4DB2-BD59-A6C34878D82A}">
                    <a16:rowId xmlns:a16="http://schemas.microsoft.com/office/drawing/2014/main" val="2717301945"/>
                  </a:ext>
                </a:extLst>
              </a:tr>
              <a:tr h="936548">
                <a:tc>
                  <a:txBody>
                    <a:bodyPr/>
                    <a:lstStyle/>
                    <a:p>
                      <a:r>
                        <a:rPr lang="en-US" altLang="zh-CN" sz="1600" b="0" dirty="0">
                          <a:solidFill>
                            <a:srgbClr val="374154"/>
                          </a:solidFill>
                          <a:latin typeface="Gill Sans MT" panose="020B0502020104020203" pitchFamily="34" charset="0"/>
                          <a:ea typeface="+mj-ea"/>
                        </a:rPr>
                        <a:t>Bit</a:t>
                      </a:r>
                      <a:r>
                        <a:rPr lang="zh-CN" altLang="en-US" sz="1600" b="0" dirty="0">
                          <a:solidFill>
                            <a:srgbClr val="374154"/>
                          </a:solidFill>
                          <a:latin typeface="Gill Sans MT" panose="020B0502020104020203" pitchFamily="34" charset="0"/>
                          <a:ea typeface="+mj-ea"/>
                        </a:rPr>
                        <a:t> </a:t>
                      </a:r>
                      <a:r>
                        <a:rPr lang="en-US" altLang="zh-CN" sz="1600" b="0" dirty="0">
                          <a:solidFill>
                            <a:srgbClr val="374154"/>
                          </a:solidFill>
                          <a:latin typeface="Gill Sans MT" panose="020B0502020104020203" pitchFamily="34" charset="0"/>
                          <a:ea typeface="+mj-ea"/>
                        </a:rPr>
                        <a:t>shift</a:t>
                      </a:r>
                      <a:r>
                        <a:rPr lang="zh-CN" altLang="en-US" sz="1600" b="0" dirty="0">
                          <a:solidFill>
                            <a:srgbClr val="374154"/>
                          </a:solidFill>
                          <a:latin typeface="Gill Sans MT" panose="020B0502020104020203" pitchFamily="34" charset="0"/>
                          <a:ea typeface="+mj-ea"/>
                        </a:rPr>
                        <a:t> </a:t>
                      </a:r>
                      <a:r>
                        <a:rPr lang="en-US" altLang="zh-CN" sz="1600" b="0" dirty="0">
                          <a:solidFill>
                            <a:srgbClr val="374154"/>
                          </a:solidFill>
                          <a:latin typeface="Gill Sans MT" panose="020B0502020104020203" pitchFamily="34" charset="0"/>
                          <a:ea typeface="+mj-ea"/>
                        </a:rPr>
                        <a:t>and</a:t>
                      </a:r>
                      <a:r>
                        <a:rPr lang="zh-CN" altLang="en-US" sz="1600" b="0" dirty="0">
                          <a:solidFill>
                            <a:srgbClr val="374154"/>
                          </a:solidFill>
                          <a:latin typeface="Gill Sans MT" panose="020B0502020104020203" pitchFamily="34" charset="0"/>
                          <a:ea typeface="+mj-ea"/>
                        </a:rPr>
                        <a:t> </a:t>
                      </a:r>
                      <a:r>
                        <a:rPr lang="en-US" altLang="zh-CN" sz="1600" b="0" dirty="0">
                          <a:solidFill>
                            <a:srgbClr val="374154"/>
                          </a:solidFill>
                          <a:latin typeface="Gill Sans MT" panose="020B0502020104020203" pitchFamily="34" charset="0"/>
                          <a:ea typeface="+mj-ea"/>
                        </a:rPr>
                        <a:t>Reduce</a:t>
                      </a:r>
                      <a:r>
                        <a:rPr lang="zh-CN" altLang="en-US" sz="1600" b="0" dirty="0">
                          <a:solidFill>
                            <a:srgbClr val="374154"/>
                          </a:solidFill>
                          <a:latin typeface="Gill Sans MT" panose="020B0502020104020203" pitchFamily="34" charset="0"/>
                          <a:ea typeface="+mj-ea"/>
                        </a:rPr>
                        <a:t> </a:t>
                      </a:r>
                      <a:r>
                        <a:rPr lang="en-US" altLang="zh-CN" sz="1600" b="0" dirty="0">
                          <a:solidFill>
                            <a:srgbClr val="374154"/>
                          </a:solidFill>
                          <a:latin typeface="Gill Sans MT" panose="020B0502020104020203" pitchFamily="34" charset="0"/>
                          <a:ea typeface="+mj-ea"/>
                        </a:rPr>
                        <a:t>Sum</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利用算术简化中的交换律，对计算的算子进行交换减少数据的传输和访存次数</a:t>
                      </a:r>
                    </a:p>
                  </a:txBody>
                  <a:tcPr anchor="ctr"/>
                </a:tc>
                <a:extLst>
                  <a:ext uri="{0D108BD9-81ED-4DB2-BD59-A6C34878D82A}">
                    <a16:rowId xmlns:a16="http://schemas.microsoft.com/office/drawing/2014/main" val="870808437"/>
                  </a:ext>
                </a:extLst>
              </a:tr>
            </a:tbl>
          </a:graphicData>
        </a:graphic>
      </p:graphicFrame>
    </p:spTree>
    <p:extLst>
      <p:ext uri="{BB962C8B-B14F-4D97-AF65-F5344CB8AC3E}">
        <p14:creationId xmlns:p14="http://schemas.microsoft.com/office/powerpoint/2010/main" val="2793093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04590ED8-3F18-7245-B3B8-14CCA42A8E58}"/>
              </a:ext>
            </a:extLst>
          </p:cNvPr>
          <p:cNvSpPr>
            <a:spLocks noGrp="1"/>
          </p:cNvSpPr>
          <p:nvPr>
            <p:ph sz="half" idx="1"/>
          </p:nvPr>
        </p:nvSpPr>
        <p:spPr>
          <a:xfrm>
            <a:off x="7610549" y="1273150"/>
            <a:ext cx="2448272" cy="504056"/>
          </a:xfrm>
        </p:spPr>
        <p:txBody>
          <a:bodyPr/>
          <a:lstStyle/>
          <a:p>
            <a:pPr algn="ctr"/>
            <a:r>
              <a:rPr lang="zh-CN" altLang="en-US" dirty="0"/>
              <a:t>算术简化</a:t>
            </a:r>
            <a:endParaRPr lang="zh-CN" altLang="en-US"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0B90E4B-2C36-B14C-BAC0-2DC5B1F04B31}"/>
                  </a:ext>
                </a:extLst>
              </p:cNvPr>
              <p:cNvSpPr/>
              <p:nvPr/>
            </p:nvSpPr>
            <p:spPr>
              <a:xfrm>
                <a:off x="5686172" y="1817459"/>
                <a:ext cx="5812809" cy="923330"/>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r>
                        <a:rPr lang="zh-CN" altLang="en-US" i="1" dirty="0" smtClean="0">
                          <a:solidFill>
                            <a:srgbClr val="374154"/>
                          </a:solidFill>
                          <a:latin typeface="Cambria Math" panose="02040503050406030204" pitchFamily="18" charset="0"/>
                        </a:rPr>
                        <m:t>𝑅𝑒𝑑𝑢𝑐𝑒𝑆𝑢𝑚</m:t>
                      </m:r>
                      <m:r>
                        <a:rPr lang="en-US" altLang="zh-CN" i="1" dirty="0" smtClean="0">
                          <a:solidFill>
                            <a:srgbClr val="374154"/>
                          </a:solidFill>
                          <a:latin typeface="Cambria Math" panose="02040503050406030204" pitchFamily="18" charset="0"/>
                        </a:rPr>
                        <m:t>(</m:t>
                      </m:r>
                      <m:r>
                        <a:rPr lang="en-US" altLang="zh-CN" i="1" dirty="0" smtClean="0">
                          <a:solidFill>
                            <a:srgbClr val="374154"/>
                          </a:solidFill>
                          <a:latin typeface="Cambria Math" panose="02040503050406030204" pitchFamily="18" charset="0"/>
                        </a:rPr>
                        <m:t>𝐵𝑖𝑡𝑆h𝑖𝑓𝑡</m:t>
                      </m:r>
                      <m:r>
                        <a:rPr lang="en-US" altLang="zh-CN" i="1" dirty="0" smtClean="0">
                          <a:solidFill>
                            <a:srgbClr val="374154"/>
                          </a:solidFill>
                          <a:latin typeface="Cambria Math" panose="02040503050406030204" pitchFamily="18" charset="0"/>
                        </a:rPr>
                        <m:t>(</m:t>
                      </m:r>
                      <m:r>
                        <a:rPr lang="en-US" altLang="zh-CN" i="1" dirty="0" smtClean="0">
                          <a:solidFill>
                            <a:srgbClr val="374154"/>
                          </a:solidFill>
                          <a:latin typeface="Cambria Math" panose="02040503050406030204" pitchFamily="18" charset="0"/>
                        </a:rPr>
                        <m:t>𝐴</m:t>
                      </m:r>
                      <m:r>
                        <a:rPr lang="en-US" altLang="zh-CN" i="1" dirty="0" smtClean="0">
                          <a:solidFill>
                            <a:srgbClr val="374154"/>
                          </a:solidFill>
                          <a:latin typeface="Cambria Math" panose="02040503050406030204" pitchFamily="18" charset="0"/>
                        </a:rPr>
                        <m:t>))→</m:t>
                      </m:r>
                      <m:r>
                        <a:rPr lang="en-US" altLang="zh-CN" i="1" dirty="0">
                          <a:solidFill>
                            <a:srgbClr val="374154"/>
                          </a:solidFill>
                          <a:latin typeface="Cambria Math" panose="02040503050406030204" pitchFamily="18" charset="0"/>
                        </a:rPr>
                        <m:t>𝐵𝑖𝑡𝑆h𝑖𝑓𝑡</m:t>
                      </m:r>
                      <m:r>
                        <a:rPr lang="en-US" altLang="zh-CN" i="1" dirty="0">
                          <a:solidFill>
                            <a:srgbClr val="374154"/>
                          </a:solidFill>
                          <a:latin typeface="Cambria Math" panose="02040503050406030204" pitchFamily="18" charset="0"/>
                        </a:rPr>
                        <m:t>(</m:t>
                      </m:r>
                      <m:r>
                        <a:rPr lang="en-US" altLang="zh-CN" i="1" dirty="0">
                          <a:solidFill>
                            <a:srgbClr val="374154"/>
                          </a:solidFill>
                          <a:latin typeface="Cambria Math" panose="02040503050406030204" pitchFamily="18" charset="0"/>
                        </a:rPr>
                        <m:t>𝑅𝑒𝑑𝑢𝑐𝑒𝑆𝑢𝑚</m:t>
                      </m:r>
                      <m:r>
                        <a:rPr lang="en-US" altLang="zh-CN" i="1" dirty="0">
                          <a:solidFill>
                            <a:srgbClr val="374154"/>
                          </a:solidFill>
                          <a:latin typeface="Cambria Math" panose="02040503050406030204" pitchFamily="18" charset="0"/>
                        </a:rPr>
                        <m:t>(</m:t>
                      </m:r>
                      <m:r>
                        <a:rPr lang="en-US" altLang="zh-CN" i="1" dirty="0">
                          <a:solidFill>
                            <a:srgbClr val="374154"/>
                          </a:solidFill>
                          <a:latin typeface="Cambria Math" panose="02040503050406030204" pitchFamily="18" charset="0"/>
                        </a:rPr>
                        <m:t>𝐴</m:t>
                      </m:r>
                      <m:r>
                        <a:rPr lang="en-US" altLang="zh-CN" i="1" dirty="0">
                          <a:solidFill>
                            <a:srgbClr val="374154"/>
                          </a:solidFill>
                          <a:latin typeface="Cambria Math" panose="02040503050406030204" pitchFamily="18" charset="0"/>
                        </a:rPr>
                        <m:t>))</m:t>
                      </m:r>
                    </m:oMath>
                  </m:oMathPara>
                </a14:m>
                <a:endParaRPr lang="en-US" altLang="zh-CN" dirty="0">
                  <a:solidFill>
                    <a:srgbClr val="374154"/>
                  </a:solidFill>
                </a:endParaRPr>
              </a:p>
              <a:p>
                <a:pPr>
                  <a:lnSpc>
                    <a:spcPct val="150000"/>
                  </a:lnSpc>
                </a:pPr>
                <a14:m>
                  <m:oMathPara xmlns:m="http://schemas.openxmlformats.org/officeDocument/2006/math">
                    <m:oMathParaPr>
                      <m:jc m:val="centerGroup"/>
                    </m:oMathParaPr>
                    <m:oMath xmlns:m="http://schemas.openxmlformats.org/officeDocument/2006/math">
                      <m:r>
                        <a:rPr lang="en-US" altLang="zh-CN" i="1" dirty="0" smtClean="0">
                          <a:solidFill>
                            <a:srgbClr val="374154"/>
                          </a:solidFill>
                          <a:latin typeface="Cambria Math" panose="02040503050406030204" pitchFamily="18" charset="0"/>
                        </a:rPr>
                        <m:t>𝑅𝑒𝑑𝑢𝑐𝑒𝑃𝑟𝑜𝑑</m:t>
                      </m:r>
                      <m:r>
                        <a:rPr lang="en-US" altLang="zh-CN" i="1" dirty="0" smtClean="0">
                          <a:solidFill>
                            <a:srgbClr val="374154"/>
                          </a:solidFill>
                          <a:latin typeface="Cambria Math" panose="02040503050406030204" pitchFamily="18" charset="0"/>
                        </a:rPr>
                        <m:t>(</m:t>
                      </m:r>
                      <m:r>
                        <a:rPr lang="en-US" altLang="zh-CN" i="1" dirty="0" smtClean="0">
                          <a:solidFill>
                            <a:srgbClr val="374154"/>
                          </a:solidFill>
                          <a:latin typeface="Cambria Math" panose="02040503050406030204" pitchFamily="18" charset="0"/>
                        </a:rPr>
                        <m:t>𝐸𝑥𝑝</m:t>
                      </m:r>
                      <m:r>
                        <a:rPr lang="en-US" altLang="zh-CN" i="1" dirty="0" smtClean="0">
                          <a:solidFill>
                            <a:srgbClr val="374154"/>
                          </a:solidFill>
                          <a:latin typeface="Cambria Math" panose="02040503050406030204" pitchFamily="18" charset="0"/>
                        </a:rPr>
                        <m:t>(</m:t>
                      </m:r>
                      <m:r>
                        <a:rPr lang="en-US" altLang="zh-CN" i="1" dirty="0" smtClean="0">
                          <a:solidFill>
                            <a:srgbClr val="374154"/>
                          </a:solidFill>
                          <a:latin typeface="Cambria Math" panose="02040503050406030204" pitchFamily="18" charset="0"/>
                        </a:rPr>
                        <m:t>𝐴</m:t>
                      </m:r>
                      <m:r>
                        <a:rPr lang="en-US" altLang="zh-CN" i="1" dirty="0" smtClean="0">
                          <a:solidFill>
                            <a:srgbClr val="374154"/>
                          </a:solidFill>
                          <a:latin typeface="Cambria Math" panose="02040503050406030204" pitchFamily="18" charset="0"/>
                        </a:rPr>
                        <m:t>))→</m:t>
                      </m:r>
                      <m:r>
                        <a:rPr lang="en-US" altLang="zh-CN" i="1" dirty="0" smtClean="0">
                          <a:solidFill>
                            <a:srgbClr val="374154"/>
                          </a:solidFill>
                          <a:latin typeface="Cambria Math" panose="02040503050406030204" pitchFamily="18" charset="0"/>
                        </a:rPr>
                        <m:t>𝐸𝑥𝑝</m:t>
                      </m:r>
                      <m:r>
                        <a:rPr lang="en-US" altLang="zh-CN" i="1" dirty="0" smtClean="0">
                          <a:solidFill>
                            <a:srgbClr val="374154"/>
                          </a:solidFill>
                          <a:latin typeface="Cambria Math" panose="02040503050406030204" pitchFamily="18" charset="0"/>
                        </a:rPr>
                        <m:t>(</m:t>
                      </m:r>
                      <m:r>
                        <a:rPr lang="en-US" altLang="zh-CN" i="1" dirty="0" smtClean="0">
                          <a:solidFill>
                            <a:srgbClr val="374154"/>
                          </a:solidFill>
                          <a:latin typeface="Cambria Math" panose="02040503050406030204" pitchFamily="18" charset="0"/>
                        </a:rPr>
                        <m:t>𝑅𝑒𝑑𝑢𝑐𝑒𝑆𝑢𝑚</m:t>
                      </m:r>
                      <m:r>
                        <a:rPr lang="en-US" altLang="zh-CN" i="1" dirty="0" smtClean="0">
                          <a:solidFill>
                            <a:srgbClr val="374154"/>
                          </a:solidFill>
                          <a:latin typeface="Cambria Math" panose="02040503050406030204" pitchFamily="18" charset="0"/>
                        </a:rPr>
                        <m:t>(</m:t>
                      </m:r>
                      <m:r>
                        <a:rPr lang="en-US" altLang="zh-CN" i="1" dirty="0" smtClean="0">
                          <a:solidFill>
                            <a:srgbClr val="374154"/>
                          </a:solidFill>
                          <a:latin typeface="Cambria Math" panose="02040503050406030204" pitchFamily="18" charset="0"/>
                        </a:rPr>
                        <m:t>𝐴</m:t>
                      </m:r>
                      <m:r>
                        <a:rPr lang="en-US" altLang="zh-CN" i="1" dirty="0" smtClean="0">
                          <a:solidFill>
                            <a:srgbClr val="374154"/>
                          </a:solidFill>
                          <a:latin typeface="Cambria Math" panose="02040503050406030204" pitchFamily="18" charset="0"/>
                        </a:rPr>
                        <m:t>))</m:t>
                      </m:r>
                    </m:oMath>
                  </m:oMathPara>
                </a14:m>
                <a:endParaRPr lang="en-US" altLang="zh-CN" dirty="0">
                  <a:solidFill>
                    <a:srgbClr val="374154"/>
                  </a:solidFill>
                </a:endParaRPr>
              </a:p>
            </p:txBody>
          </p:sp>
        </mc:Choice>
        <mc:Fallback xmlns="">
          <p:sp>
            <p:nvSpPr>
              <p:cNvPr id="10" name="矩形 9">
                <a:extLst>
                  <a:ext uri="{FF2B5EF4-FFF2-40B4-BE49-F238E27FC236}">
                    <a16:creationId xmlns:a16="http://schemas.microsoft.com/office/drawing/2014/main" id="{D0B90E4B-2C36-B14C-BAC0-2DC5B1F04B31}"/>
                  </a:ext>
                </a:extLst>
              </p:cNvPr>
              <p:cNvSpPr>
                <a:spLocks noRot="1" noChangeAspect="1" noMove="1" noResize="1" noEditPoints="1" noAdjustHandles="1" noChangeArrowheads="1" noChangeShapeType="1" noTextEdit="1"/>
              </p:cNvSpPr>
              <p:nvPr/>
            </p:nvSpPr>
            <p:spPr>
              <a:xfrm>
                <a:off x="5686172" y="1817459"/>
                <a:ext cx="5812809" cy="923330"/>
              </a:xfrm>
              <a:prstGeom prst="rect">
                <a:avLst/>
              </a:prstGeom>
              <a:blipFill>
                <a:blip r:embed="rId2"/>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BD628158-FFB7-3F4D-A9ED-FA366128AA37}"/>
              </a:ext>
            </a:extLst>
          </p:cNvPr>
          <p:cNvSpPr/>
          <p:nvPr/>
        </p:nvSpPr>
        <p:spPr>
          <a:xfrm>
            <a:off x="763591" y="1817459"/>
            <a:ext cx="4480614" cy="963469"/>
          </a:xfrm>
          <a:prstGeom prst="rect">
            <a:avLst/>
          </a:prstGeom>
        </p:spPr>
        <p:txBody>
          <a:bodyPr wrap="square">
            <a:spAutoFit/>
          </a:bodyPr>
          <a:lstStyle/>
          <a:p>
            <a:pPr algn="l">
              <a:lnSpc>
                <a:spcPct val="150000"/>
              </a:lnSpc>
            </a:pPr>
            <a:r>
              <a:rPr lang="zh-CN" altLang="en-US" sz="2000" dirty="0">
                <a:solidFill>
                  <a:srgbClr val="59595A"/>
                </a:solidFill>
                <a:latin typeface="Microsoft YaHei" panose="020B0503020204020204" pitchFamily="34" charset="-122"/>
                <a:ea typeface="Microsoft YaHei" panose="020B0503020204020204" pitchFamily="34" charset="-122"/>
              </a:rPr>
              <a:t>移动</a:t>
            </a:r>
            <a:r>
              <a:rPr lang="en-US" altLang="zh-CN" sz="2000" dirty="0">
                <a:solidFill>
                  <a:srgbClr val="59595A"/>
                </a:solidFill>
                <a:latin typeface="Microsoft YaHei" panose="020B0503020204020204" pitchFamily="34" charset="-122"/>
                <a:ea typeface="Microsoft YaHei" panose="020B0503020204020204" pitchFamily="34" charset="-122"/>
              </a:rPr>
              <a:t>slice</a:t>
            </a:r>
            <a:r>
              <a:rPr lang="zh-CN" altLang="en-US" sz="2000" dirty="0">
                <a:solidFill>
                  <a:srgbClr val="59595A"/>
                </a:solidFill>
                <a:latin typeface="Microsoft YaHei" panose="020B0503020204020204" pitchFamily="34" charset="-122"/>
                <a:ea typeface="Microsoft YaHei" panose="020B0503020204020204" pitchFamily="34" charset="-122"/>
              </a:rPr>
              <a:t>相关算动到计算图前，减少冗余计算</a:t>
            </a:r>
          </a:p>
        </p:txBody>
      </p:sp>
      <p:sp>
        <p:nvSpPr>
          <p:cNvPr id="27" name="标题 7">
            <a:extLst>
              <a:ext uri="{FF2B5EF4-FFF2-40B4-BE49-F238E27FC236}">
                <a16:creationId xmlns:a16="http://schemas.microsoft.com/office/drawing/2014/main" id="{BFED8F64-3A60-5F4B-9817-BC78DEC66B47}"/>
              </a:ext>
            </a:extLst>
          </p:cNvPr>
          <p:cNvSpPr>
            <a:spLocks noGrp="1"/>
          </p:cNvSpPr>
          <p:nvPr>
            <p:ph type="title"/>
          </p:nvPr>
        </p:nvSpPr>
        <p:spPr>
          <a:xfrm>
            <a:off x="1201837" y="679570"/>
            <a:ext cx="10385271" cy="589190"/>
          </a:xfrm>
        </p:spPr>
        <p:txBody>
          <a:bodyPr/>
          <a:lstStyle/>
          <a:p>
            <a:r>
              <a:rPr lang="en-US" altLang="zh-CN" dirty="0"/>
              <a:t>O3: Operation Forward</a:t>
            </a:r>
            <a:r>
              <a:rPr lang="zh-CN" altLang="en-US" dirty="0"/>
              <a:t> 算子前移</a:t>
            </a:r>
          </a:p>
        </p:txBody>
      </p:sp>
      <p:sp>
        <p:nvSpPr>
          <p:cNvPr id="28" name="椭圆 27">
            <a:extLst>
              <a:ext uri="{FF2B5EF4-FFF2-40B4-BE49-F238E27FC236}">
                <a16:creationId xmlns:a16="http://schemas.microsoft.com/office/drawing/2014/main" id="{4177A15E-D26F-E741-BBF6-AC1ED9B7198F}"/>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29" name="内容占位符 5">
            <a:extLst>
              <a:ext uri="{FF2B5EF4-FFF2-40B4-BE49-F238E27FC236}">
                <a16:creationId xmlns:a16="http://schemas.microsoft.com/office/drawing/2014/main" id="{611B5A12-0CF6-1E4D-8FAF-39282BFCEDD2}"/>
              </a:ext>
            </a:extLst>
          </p:cNvPr>
          <p:cNvSpPr txBox="1">
            <a:spLocks/>
          </p:cNvSpPr>
          <p:nvPr/>
        </p:nvSpPr>
        <p:spPr>
          <a:xfrm>
            <a:off x="1561877" y="1315244"/>
            <a:ext cx="2448272" cy="50405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gn="ctr"/>
            <a:r>
              <a:rPr lang="zh-CN" altLang="en-US" dirty="0">
                <a:latin typeface="Gill Sans MT" panose="020B0502020104020203" pitchFamily="34" charset="0"/>
              </a:rPr>
              <a:t>算子前移</a:t>
            </a:r>
          </a:p>
        </p:txBody>
      </p:sp>
      <p:pic>
        <p:nvPicPr>
          <p:cNvPr id="33" name="图片 32">
            <a:extLst>
              <a:ext uri="{FF2B5EF4-FFF2-40B4-BE49-F238E27FC236}">
                <a16:creationId xmlns:a16="http://schemas.microsoft.com/office/drawing/2014/main" id="{DAD4FB48-A8DA-2842-851B-C3ED3B5FBB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1719" y="3285281"/>
            <a:ext cx="4915396" cy="2673421"/>
          </a:xfrm>
          <a:prstGeom prst="rect">
            <a:avLst/>
          </a:prstGeom>
        </p:spPr>
      </p:pic>
      <p:pic>
        <p:nvPicPr>
          <p:cNvPr id="35" name="图片 34">
            <a:extLst>
              <a:ext uri="{FF2B5EF4-FFF2-40B4-BE49-F238E27FC236}">
                <a16:creationId xmlns:a16="http://schemas.microsoft.com/office/drawing/2014/main" id="{795AD028-A7D7-E042-B8A7-A3CFE863F9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7536" y="3269872"/>
            <a:ext cx="4214297" cy="2704238"/>
          </a:xfrm>
          <a:prstGeom prst="rect">
            <a:avLst/>
          </a:prstGeom>
        </p:spPr>
      </p:pic>
    </p:spTree>
    <p:extLst>
      <p:ext uri="{BB962C8B-B14F-4D97-AF65-F5344CB8AC3E}">
        <p14:creationId xmlns:p14="http://schemas.microsoft.com/office/powerpoint/2010/main" val="3755968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B07AB-8AC0-2C42-9CD8-3B19C2CD10B1}"/>
              </a:ext>
            </a:extLst>
          </p:cNvPr>
          <p:cNvSpPr>
            <a:spLocks noGrp="1"/>
          </p:cNvSpPr>
          <p:nvPr>
            <p:ph type="title"/>
          </p:nvPr>
        </p:nvSpPr>
        <p:spPr/>
        <p:txBody>
          <a:bodyPr/>
          <a:lstStyle/>
          <a:p>
            <a:r>
              <a:rPr lang="zh-CN" altLang="en-US" dirty="0"/>
              <a:t>工作流程</a:t>
            </a:r>
          </a:p>
        </p:txBody>
      </p:sp>
      <p:pic>
        <p:nvPicPr>
          <p:cNvPr id="5" name="图片 4">
            <a:extLst>
              <a:ext uri="{FF2B5EF4-FFF2-40B4-BE49-F238E27FC236}">
                <a16:creationId xmlns:a16="http://schemas.microsoft.com/office/drawing/2014/main" id="{FDD056C3-FFC3-3E49-9E49-B5D75E8A00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704" y="1844824"/>
            <a:ext cx="10575354" cy="3936567"/>
          </a:xfrm>
          <a:prstGeom prst="rect">
            <a:avLst/>
          </a:prstGeom>
        </p:spPr>
      </p:pic>
      <p:sp>
        <p:nvSpPr>
          <p:cNvPr id="3" name="椭圆 2">
            <a:extLst>
              <a:ext uri="{FF2B5EF4-FFF2-40B4-BE49-F238E27FC236}">
                <a16:creationId xmlns:a16="http://schemas.microsoft.com/office/drawing/2014/main" id="{60E74821-6ED1-F84D-A3F3-8BE310B419B0}"/>
              </a:ext>
            </a:extLst>
          </p:cNvPr>
          <p:cNvSpPr/>
          <p:nvPr/>
        </p:nvSpPr>
        <p:spPr bwMode="auto">
          <a:xfrm>
            <a:off x="5018261"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7" name="椭圆 6">
            <a:extLst>
              <a:ext uri="{FF2B5EF4-FFF2-40B4-BE49-F238E27FC236}">
                <a16:creationId xmlns:a16="http://schemas.microsoft.com/office/drawing/2014/main" id="{2DB9B8C0-1F1B-9D48-A8B9-6A79423D2852}"/>
              </a:ext>
            </a:extLst>
          </p:cNvPr>
          <p:cNvSpPr/>
          <p:nvPr/>
        </p:nvSpPr>
        <p:spPr bwMode="auto">
          <a:xfrm>
            <a:off x="7322517"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8" name="椭圆 7">
            <a:extLst>
              <a:ext uri="{FF2B5EF4-FFF2-40B4-BE49-F238E27FC236}">
                <a16:creationId xmlns:a16="http://schemas.microsoft.com/office/drawing/2014/main" id="{BD4B8897-DB9B-5443-A5DF-03C1D6783084}"/>
              </a:ext>
            </a:extLst>
          </p:cNvPr>
          <p:cNvSpPr/>
          <p:nvPr/>
        </p:nvSpPr>
        <p:spPr bwMode="auto">
          <a:xfrm>
            <a:off x="7682557"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2</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9" name="椭圆 8">
            <a:extLst>
              <a:ext uri="{FF2B5EF4-FFF2-40B4-BE49-F238E27FC236}">
                <a16:creationId xmlns:a16="http://schemas.microsoft.com/office/drawing/2014/main" id="{1D482F2A-6F92-FE4B-B5BE-81421A9B87D4}"/>
              </a:ext>
            </a:extLst>
          </p:cNvPr>
          <p:cNvSpPr/>
          <p:nvPr/>
        </p:nvSpPr>
        <p:spPr bwMode="auto">
          <a:xfrm>
            <a:off x="9626773"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2</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10" name="椭圆 9">
            <a:extLst>
              <a:ext uri="{FF2B5EF4-FFF2-40B4-BE49-F238E27FC236}">
                <a16:creationId xmlns:a16="http://schemas.microsoft.com/office/drawing/2014/main" id="{A6416602-D5C3-E046-BCFF-67A009E86D06}"/>
              </a:ext>
            </a:extLst>
          </p:cNvPr>
          <p:cNvSpPr/>
          <p:nvPr/>
        </p:nvSpPr>
        <p:spPr bwMode="auto">
          <a:xfrm>
            <a:off x="9986813"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3</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4144445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7">
            <a:extLst>
              <a:ext uri="{FF2B5EF4-FFF2-40B4-BE49-F238E27FC236}">
                <a16:creationId xmlns:a16="http://schemas.microsoft.com/office/drawing/2014/main" id="{F791A167-CEE0-ED41-9AAF-6CF2EC31F693}"/>
              </a:ext>
            </a:extLst>
          </p:cNvPr>
          <p:cNvSpPr>
            <a:spLocks noGrp="1"/>
          </p:cNvSpPr>
          <p:nvPr>
            <p:ph type="title"/>
          </p:nvPr>
        </p:nvSpPr>
        <p:spPr>
          <a:xfrm>
            <a:off x="1201837" y="679570"/>
            <a:ext cx="10385271" cy="589190"/>
          </a:xfrm>
        </p:spPr>
        <p:txBody>
          <a:bodyPr/>
          <a:lstStyle/>
          <a:p>
            <a:r>
              <a:rPr lang="en-US" altLang="zh-CN" dirty="0">
                <a:latin typeface="Futura Medium" panose="020B0602020204020303" pitchFamily="34" charset="-79"/>
                <a:cs typeface="Futura Medium" panose="020B0602020204020303" pitchFamily="34" charset="-79"/>
              </a:rPr>
              <a:t>O3: Operation Replace</a:t>
            </a:r>
            <a:r>
              <a:rPr lang="zh-CN" altLang="en-US" dirty="0">
                <a:latin typeface="Futura Medium" panose="020B0602020204020303" pitchFamily="34" charset="-79"/>
                <a:cs typeface="Futura Medium" panose="020B0602020204020303" pitchFamily="34" charset="-79"/>
              </a:rPr>
              <a:t> 算子替换 </a:t>
            </a:r>
            <a:r>
              <a:rPr lang="en-US" altLang="zh-CN" dirty="0">
                <a:latin typeface="Futura Medium" panose="020B0602020204020303" pitchFamily="34" charset="-79"/>
                <a:cs typeface="Futura Medium" panose="020B0602020204020303" pitchFamily="34" charset="-79"/>
              </a:rPr>
              <a:t>I</a:t>
            </a:r>
            <a:endParaRPr lang="zh-CN" altLang="en-US" dirty="0">
              <a:latin typeface="Futura Medium" panose="020B0602020204020303" pitchFamily="34" charset="-79"/>
              <a:cs typeface="Futura Medium" panose="020B0602020204020303" pitchFamily="34" charset="-79"/>
            </a:endParaRPr>
          </a:p>
        </p:txBody>
      </p:sp>
      <p:sp>
        <p:nvSpPr>
          <p:cNvPr id="7" name="椭圆 6">
            <a:extLst>
              <a:ext uri="{FF2B5EF4-FFF2-40B4-BE49-F238E27FC236}">
                <a16:creationId xmlns:a16="http://schemas.microsoft.com/office/drawing/2014/main" id="{5B063AB9-EEEE-4B4E-92A0-171A201449E5}"/>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F64B7D2-E387-6342-B134-10D799D86FC4}"/>
                  </a:ext>
                </a:extLst>
              </p:cNvPr>
              <p:cNvSpPr txBox="1"/>
              <p:nvPr/>
            </p:nvSpPr>
            <p:spPr>
              <a:xfrm>
                <a:off x="4680935" y="2091832"/>
                <a:ext cx="1443921" cy="52623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𝛾</m:t>
                      </m:r>
                      <m:f>
                        <m:fPr>
                          <m:ctrlPr>
                            <a:rPr kumimoji="1" lang="en-US" altLang="zh-CN" b="0" i="1" smtClean="0">
                              <a:latin typeface="Cambria Math" panose="02040503050406030204" pitchFamily="18" charset="0"/>
                            </a:rPr>
                          </m:ctrlPr>
                        </m:fPr>
                        <m:num>
                          <m:r>
                            <a:rPr kumimoji="1" lang="en-US" altLang="zh-CN" i="1">
                              <a:latin typeface="Cambria Math" panose="02040503050406030204" pitchFamily="18" charset="0"/>
                            </a:rPr>
                            <m:t>𝑥</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num>
                        <m:den>
                          <m:rad>
                            <m:radPr>
                              <m:degHide m:val="on"/>
                              <m:ctrlPr>
                                <a:rPr kumimoji="1" lang="en-US" altLang="zh-CN" i="1">
                                  <a:latin typeface="Cambria Math" panose="02040503050406030204" pitchFamily="18" charset="0"/>
                                </a:rPr>
                              </m:ctrlPr>
                            </m:radPr>
                            <m:deg/>
                            <m:e>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𝜎</m:t>
                                  </m:r>
                                </m:e>
                                <m:sup>
                                  <m:r>
                                    <a:rPr kumimoji="1" lang="en-US" altLang="zh-CN" i="1">
                                      <a:latin typeface="Cambria Math" panose="02040503050406030204" pitchFamily="18" charset="0"/>
                                    </a:rPr>
                                    <m:t>2</m:t>
                                  </m:r>
                                </m:sup>
                              </m:s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𝜖</m:t>
                              </m:r>
                            </m:e>
                          </m:rad>
                        </m:den>
                      </m:f>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𝛽</m:t>
                      </m:r>
                    </m:oMath>
                  </m:oMathPara>
                </a14:m>
                <a:endParaRPr kumimoji="1" lang="zh-CN" altLang="en-US" b="0" dirty="0" err="1">
                  <a:latin typeface="+mn-lt"/>
                </a:endParaRPr>
              </a:p>
            </p:txBody>
          </p:sp>
        </mc:Choice>
        <mc:Fallback xmlns="">
          <p:sp>
            <p:nvSpPr>
              <p:cNvPr id="9" name="文本框 8">
                <a:extLst>
                  <a:ext uri="{FF2B5EF4-FFF2-40B4-BE49-F238E27FC236}">
                    <a16:creationId xmlns:a16="http://schemas.microsoft.com/office/drawing/2014/main" id="{6F64B7D2-E387-6342-B134-10D799D86FC4}"/>
                  </a:ext>
                </a:extLst>
              </p:cNvPr>
              <p:cNvSpPr txBox="1">
                <a:spLocks noRot="1" noChangeAspect="1" noMove="1" noResize="1" noEditPoints="1" noAdjustHandles="1" noChangeArrowheads="1" noChangeShapeType="1" noTextEdit="1"/>
              </p:cNvSpPr>
              <p:nvPr/>
            </p:nvSpPr>
            <p:spPr>
              <a:xfrm>
                <a:off x="4680935" y="2091832"/>
                <a:ext cx="1443921" cy="526234"/>
              </a:xfrm>
              <a:prstGeom prst="rect">
                <a:avLst/>
              </a:prstGeom>
              <a:blipFill>
                <a:blip r:embed="rId2"/>
                <a:stretch>
                  <a:fillRect l="-3509" t="-2381" r="-4386"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0E4BC4A-A2CA-F44B-8645-C7DBF4BD3038}"/>
                  </a:ext>
                </a:extLst>
              </p:cNvPr>
              <p:cNvSpPr txBox="1"/>
              <p:nvPr/>
            </p:nvSpPr>
            <p:spPr>
              <a:xfrm>
                <a:off x="4965691" y="4869160"/>
                <a:ext cx="874407" cy="276999"/>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𝑏</m:t>
                      </m:r>
                    </m:oMath>
                  </m:oMathPara>
                </a14:m>
                <a:endParaRPr kumimoji="1" lang="zh-CN" altLang="en-US" b="0" dirty="0" err="1">
                  <a:latin typeface="+mn-lt"/>
                </a:endParaRPr>
              </a:p>
            </p:txBody>
          </p:sp>
        </mc:Choice>
        <mc:Fallback xmlns="">
          <p:sp>
            <p:nvSpPr>
              <p:cNvPr id="10" name="文本框 9">
                <a:extLst>
                  <a:ext uri="{FF2B5EF4-FFF2-40B4-BE49-F238E27FC236}">
                    <a16:creationId xmlns:a16="http://schemas.microsoft.com/office/drawing/2014/main" id="{C0E4BC4A-A2CA-F44B-8645-C7DBF4BD3038}"/>
                  </a:ext>
                </a:extLst>
              </p:cNvPr>
              <p:cNvSpPr txBox="1">
                <a:spLocks noRot="1" noChangeAspect="1" noMove="1" noResize="1" noEditPoints="1" noAdjustHandles="1" noChangeArrowheads="1" noChangeShapeType="1" noTextEdit="1"/>
              </p:cNvSpPr>
              <p:nvPr/>
            </p:nvSpPr>
            <p:spPr>
              <a:xfrm>
                <a:off x="4965691" y="4869160"/>
                <a:ext cx="874407" cy="276999"/>
              </a:xfrm>
              <a:prstGeom prst="rect">
                <a:avLst/>
              </a:prstGeom>
              <a:blipFill>
                <a:blip r:embed="rId3"/>
                <a:stretch>
                  <a:fillRect l="-2857" r="-4286"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1F7CCD4-858B-2A4F-A84B-26EC1AED6C84}"/>
                  </a:ext>
                </a:extLst>
              </p:cNvPr>
              <p:cNvSpPr txBox="1"/>
              <p:nvPr/>
            </p:nvSpPr>
            <p:spPr>
              <a:xfrm>
                <a:off x="4680935" y="2881151"/>
                <a:ext cx="1268745" cy="5261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𝛾</m:t>
                          </m:r>
                        </m:num>
                        <m:den>
                          <m:rad>
                            <m:radPr>
                              <m:degHide m:val="on"/>
                              <m:ctrlPr>
                                <a:rPr kumimoji="1" lang="en-US" altLang="zh-CN" i="1">
                                  <a:latin typeface="Cambria Math" panose="02040503050406030204" pitchFamily="18" charset="0"/>
                                </a:rPr>
                              </m:ctrlPr>
                            </m:radPr>
                            <m:deg/>
                            <m:e>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𝜎</m:t>
                                  </m:r>
                                </m:e>
                                <m:sup>
                                  <m:r>
                                    <a:rPr kumimoji="1" lang="en-US" altLang="zh-CN" i="1">
                                      <a:latin typeface="Cambria Math" panose="02040503050406030204" pitchFamily="18" charset="0"/>
                                    </a:rPr>
                                    <m:t>2</m:t>
                                  </m:r>
                                </m:sup>
                              </m:s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𝜖</m:t>
                              </m:r>
                            </m:e>
                          </m:rad>
                        </m:den>
                      </m:f>
                    </m:oMath>
                  </m:oMathPara>
                </a14:m>
                <a:endParaRPr kumimoji="1" lang="zh-CN" altLang="en-US" b="0" dirty="0" err="1">
                  <a:latin typeface="+mn-lt"/>
                </a:endParaRPr>
              </a:p>
            </p:txBody>
          </p:sp>
        </mc:Choice>
        <mc:Fallback xmlns="">
          <p:sp>
            <p:nvSpPr>
              <p:cNvPr id="11" name="文本框 10">
                <a:extLst>
                  <a:ext uri="{FF2B5EF4-FFF2-40B4-BE49-F238E27FC236}">
                    <a16:creationId xmlns:a16="http://schemas.microsoft.com/office/drawing/2014/main" id="{91F7CCD4-858B-2A4F-A84B-26EC1AED6C84}"/>
                  </a:ext>
                </a:extLst>
              </p:cNvPr>
              <p:cNvSpPr txBox="1">
                <a:spLocks noRot="1" noChangeAspect="1" noMove="1" noResize="1" noEditPoints="1" noAdjustHandles="1" noChangeArrowheads="1" noChangeShapeType="1" noTextEdit="1"/>
              </p:cNvSpPr>
              <p:nvPr/>
            </p:nvSpPr>
            <p:spPr>
              <a:xfrm>
                <a:off x="4680935" y="2881151"/>
                <a:ext cx="1268745" cy="526170"/>
              </a:xfrm>
              <a:prstGeom prst="rect">
                <a:avLst/>
              </a:prstGeom>
              <a:blipFill>
                <a:blip r:embed="rId4"/>
                <a:stretch>
                  <a:fillRect l="-2000" r="-1000" b="-1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9CC3539-1CB2-464F-A045-BD183080373C}"/>
                  </a:ext>
                </a:extLst>
              </p:cNvPr>
              <p:cNvSpPr txBox="1"/>
              <p:nvPr/>
            </p:nvSpPr>
            <p:spPr>
              <a:xfrm>
                <a:off x="4680935" y="3713765"/>
                <a:ext cx="1708866" cy="5261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𝑏</m:t>
                      </m:r>
                      <m:r>
                        <a:rPr kumimoji="1" lang="en-US" altLang="zh-CN" b="0" i="1" smtClean="0">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𝛽</m:t>
                      </m:r>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𝛾</m:t>
                          </m:r>
                          <m:r>
                            <a:rPr kumimoji="1" lang="en-US" altLang="zh-CN" i="1"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num>
                        <m:den>
                          <m:rad>
                            <m:radPr>
                              <m:degHide m:val="on"/>
                              <m:ctrlPr>
                                <a:rPr kumimoji="1" lang="en-US" altLang="zh-CN" i="1">
                                  <a:latin typeface="Cambria Math" panose="02040503050406030204" pitchFamily="18" charset="0"/>
                                </a:rPr>
                              </m:ctrlPr>
                            </m:radPr>
                            <m:deg/>
                            <m:e>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𝜎</m:t>
                                  </m:r>
                                </m:e>
                                <m:sup>
                                  <m:r>
                                    <a:rPr kumimoji="1" lang="en-US" altLang="zh-CN" i="1">
                                      <a:latin typeface="Cambria Math" panose="02040503050406030204" pitchFamily="18" charset="0"/>
                                    </a:rPr>
                                    <m:t>2</m:t>
                                  </m:r>
                                </m:sup>
                              </m:s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𝜖</m:t>
                              </m:r>
                            </m:e>
                          </m:rad>
                        </m:den>
                      </m:f>
                    </m:oMath>
                  </m:oMathPara>
                </a14:m>
                <a:endParaRPr kumimoji="1" lang="zh-CN" altLang="en-US" b="0" dirty="0" err="1">
                  <a:latin typeface="+mn-lt"/>
                </a:endParaRPr>
              </a:p>
            </p:txBody>
          </p:sp>
        </mc:Choice>
        <mc:Fallback xmlns="">
          <p:sp>
            <p:nvSpPr>
              <p:cNvPr id="12" name="文本框 11">
                <a:extLst>
                  <a:ext uri="{FF2B5EF4-FFF2-40B4-BE49-F238E27FC236}">
                    <a16:creationId xmlns:a16="http://schemas.microsoft.com/office/drawing/2014/main" id="{89CC3539-1CB2-464F-A045-BD183080373C}"/>
                  </a:ext>
                </a:extLst>
              </p:cNvPr>
              <p:cNvSpPr txBox="1">
                <a:spLocks noRot="1" noChangeAspect="1" noMove="1" noResize="1" noEditPoints="1" noAdjustHandles="1" noChangeArrowheads="1" noChangeShapeType="1" noTextEdit="1"/>
              </p:cNvSpPr>
              <p:nvPr/>
            </p:nvSpPr>
            <p:spPr>
              <a:xfrm>
                <a:off x="4680935" y="3713765"/>
                <a:ext cx="1708866" cy="526170"/>
              </a:xfrm>
              <a:prstGeom prst="rect">
                <a:avLst/>
              </a:prstGeom>
              <a:blipFill>
                <a:blip r:embed="rId5"/>
                <a:stretch>
                  <a:fillRect l="-2963" r="-741" b="-93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65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4936D4F-1B7D-AE45-AAC4-E28B5B400D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5813" y="581371"/>
            <a:ext cx="10033967" cy="5563220"/>
          </a:xfrm>
          <a:prstGeom prst="rect">
            <a:avLst/>
          </a:prstGeom>
        </p:spPr>
      </p:pic>
    </p:spTree>
    <p:extLst>
      <p:ext uri="{BB962C8B-B14F-4D97-AF65-F5344CB8AC3E}">
        <p14:creationId xmlns:p14="http://schemas.microsoft.com/office/powerpoint/2010/main" val="312298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1BB9CD0-9B7E-D04B-AE7B-496B6C001FF1}"/>
              </a:ext>
            </a:extLst>
          </p:cNvPr>
          <p:cNvSpPr>
            <a:spLocks noGrp="1"/>
          </p:cNvSpPr>
          <p:nvPr>
            <p:ph type="title"/>
          </p:nvPr>
        </p:nvSpPr>
        <p:spPr/>
        <p:txBody>
          <a:bodyPr/>
          <a:lstStyle/>
          <a:p>
            <a:r>
              <a:rPr lang="zh-CN" altLang="en-US" dirty="0"/>
              <a:t>计算图优化 </a:t>
            </a:r>
            <a:r>
              <a:rPr lang="en-US" altLang="zh-CN" dirty="0"/>
              <a:t>(a.k.a.,</a:t>
            </a:r>
            <a:r>
              <a:rPr lang="zh-CN" altLang="en-US" dirty="0"/>
              <a:t> 图优化</a:t>
            </a:r>
            <a:r>
              <a:rPr lang="en-US" altLang="zh-CN" dirty="0"/>
              <a:t>)</a:t>
            </a:r>
            <a:endParaRPr lang="zh-CN" altLang="en-US" dirty="0"/>
          </a:p>
        </p:txBody>
      </p:sp>
      <p:sp>
        <p:nvSpPr>
          <p:cNvPr id="6" name="内容占位符 5">
            <a:extLst>
              <a:ext uri="{FF2B5EF4-FFF2-40B4-BE49-F238E27FC236}">
                <a16:creationId xmlns:a16="http://schemas.microsoft.com/office/drawing/2014/main" id="{2A0FD957-7D92-3443-9163-F40F0171F8A6}"/>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图优化：</a:t>
            </a:r>
            <a:r>
              <a:rPr lang="zh-CN" altLang="en-US" dirty="0">
                <a:latin typeface="Gill Sans MT" panose="020B0502020104020203" pitchFamily="34" charset="0"/>
              </a:rPr>
              <a:t>基于一系列预先写好的模板，减少转换模块生成的计算图中的</a:t>
            </a:r>
            <a:r>
              <a:rPr lang="zh-CN" altLang="en-US" u="sng" dirty="0">
                <a:latin typeface="Gill Sans MT" panose="020B0502020104020203" pitchFamily="34" charset="0"/>
              </a:rPr>
              <a:t>冗余计算</a:t>
            </a:r>
            <a:r>
              <a:rPr lang="zh-CN" altLang="en-US" dirty="0">
                <a:latin typeface="Gill Sans MT" panose="020B0502020104020203" pitchFamily="34" charset="0"/>
              </a:rPr>
              <a:t>，比如 </a:t>
            </a:r>
            <a:r>
              <a:rPr lang="en-US" altLang="zh-CN" dirty="0">
                <a:latin typeface="Gill Sans MT" panose="020B0502020104020203" pitchFamily="34" charset="0"/>
              </a:rPr>
              <a:t>Convolution </a:t>
            </a:r>
            <a:r>
              <a:rPr lang="zh-CN" altLang="en-US" dirty="0">
                <a:latin typeface="Gill Sans MT" panose="020B0502020104020203" pitchFamily="34" charset="0"/>
              </a:rPr>
              <a:t>与 </a:t>
            </a:r>
            <a:r>
              <a:rPr lang="en-US" altLang="zh-CN" dirty="0">
                <a:latin typeface="Gill Sans MT" panose="020B0502020104020203" pitchFamily="34" charset="0"/>
              </a:rPr>
              <a:t>Batch Normal / Scale </a:t>
            </a:r>
            <a:r>
              <a:rPr lang="zh-CN" altLang="en-US" dirty="0">
                <a:latin typeface="Gill Sans MT" panose="020B0502020104020203" pitchFamily="34" charset="0"/>
              </a:rPr>
              <a:t>的合并，</a:t>
            </a:r>
            <a:r>
              <a:rPr lang="en-US" altLang="zh-CN" dirty="0">
                <a:latin typeface="Gill Sans MT" panose="020B0502020104020203" pitchFamily="34" charset="0"/>
              </a:rPr>
              <a:t>Dropout </a:t>
            </a:r>
            <a:r>
              <a:rPr lang="zh-CN" altLang="en-US" dirty="0">
                <a:latin typeface="Gill Sans MT" panose="020B0502020104020203" pitchFamily="34" charset="0"/>
              </a:rPr>
              <a:t>去除等。图优化能在特定场景下，带来相当大的计算收益，但相当依赖根据先验知识编写的模板，相比于模型本身的复杂度而言注定是稀疏的，无法完全去除结构冗余。</a:t>
            </a:r>
          </a:p>
        </p:txBody>
      </p:sp>
    </p:spTree>
    <p:extLst>
      <p:ext uri="{BB962C8B-B14F-4D97-AF65-F5344CB8AC3E}">
        <p14:creationId xmlns:p14="http://schemas.microsoft.com/office/powerpoint/2010/main" val="40794400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5720A7E-0B8F-2748-94F2-128914B018D6}"/>
              </a:ext>
            </a:extLst>
          </p:cNvPr>
          <p:cNvSpPr>
            <a:spLocks noGrp="1"/>
          </p:cNvSpPr>
          <p:nvPr>
            <p:ph type="title"/>
          </p:nvPr>
        </p:nvSpPr>
        <p:spPr/>
        <p:txBody>
          <a:bodyPr/>
          <a:lstStyle/>
          <a:p>
            <a:r>
              <a:rPr lang="en-US" altLang="zh-CN" dirty="0"/>
              <a:t>TVM</a:t>
            </a:r>
            <a:r>
              <a:rPr lang="zh-CN" altLang="en-US" dirty="0"/>
              <a:t> 算子融合流程</a:t>
            </a:r>
          </a:p>
        </p:txBody>
      </p:sp>
      <p:sp>
        <p:nvSpPr>
          <p:cNvPr id="6" name="内容占位符 5">
            <a:extLst>
              <a:ext uri="{FF2B5EF4-FFF2-40B4-BE49-F238E27FC236}">
                <a16:creationId xmlns:a16="http://schemas.microsoft.com/office/drawing/2014/main" id="{CC92FACE-140F-874F-A435-25DA226600C8}"/>
              </a:ext>
            </a:extLst>
          </p:cNvPr>
          <p:cNvSpPr>
            <a:spLocks noGrp="1"/>
          </p:cNvSpPr>
          <p:nvPr>
            <p:ph sz="half" idx="1"/>
          </p:nvPr>
        </p:nvSpPr>
        <p:spPr/>
        <p:txBody>
          <a:bodyPr/>
          <a:lstStyle/>
          <a:p>
            <a:pPr marL="457200" indent="-457200">
              <a:lnSpc>
                <a:spcPct val="150000"/>
              </a:lnSpc>
              <a:buFont typeface="+mj-lt"/>
              <a:buAutoNum type="arabicPeriod"/>
            </a:pPr>
            <a:r>
              <a:rPr lang="zh-CN" altLang="en-US" dirty="0"/>
              <a:t>通过</a:t>
            </a:r>
            <a:r>
              <a:rPr lang="en-US" altLang="zh-CN" dirty="0"/>
              <a:t>AST</a:t>
            </a:r>
            <a:r>
              <a:rPr lang="zh-CN" altLang="en-US" dirty="0"/>
              <a:t>转换为</a:t>
            </a:r>
            <a:r>
              <a:rPr lang="en-US" altLang="zh-CN" dirty="0"/>
              <a:t>Relay</a:t>
            </a:r>
            <a:r>
              <a:rPr lang="zh-CN" altLang="en-US" dirty="0"/>
              <a:t> </a:t>
            </a:r>
            <a:r>
              <a:rPr lang="en-US" altLang="zh-CN" dirty="0"/>
              <a:t>IR</a:t>
            </a:r>
            <a:r>
              <a:rPr lang="zh-CN" altLang="en-US" dirty="0"/>
              <a:t>，遍历</a:t>
            </a:r>
            <a:r>
              <a:rPr lang="en-US" altLang="zh-CN" dirty="0"/>
              <a:t>Relay IR</a:t>
            </a:r>
            <a:r>
              <a:rPr lang="zh-CN" altLang="en-US" dirty="0"/>
              <a:t>；</a:t>
            </a:r>
          </a:p>
          <a:p>
            <a:pPr marL="457200" indent="-457200">
              <a:lnSpc>
                <a:spcPct val="150000"/>
              </a:lnSpc>
              <a:buFont typeface="+mj-lt"/>
              <a:buAutoNum type="arabicPeriod"/>
            </a:pPr>
            <a:r>
              <a:rPr lang="zh-CN" altLang="en-US" dirty="0"/>
              <a:t>建立</a:t>
            </a:r>
            <a:r>
              <a:rPr lang="en-US" altLang="zh-CN" dirty="0"/>
              <a:t>DAG</a:t>
            </a:r>
            <a:r>
              <a:rPr lang="zh-CN" altLang="en-US" dirty="0"/>
              <a:t>用于后支配树分析；</a:t>
            </a:r>
          </a:p>
          <a:p>
            <a:pPr marL="457200" indent="-457200">
              <a:lnSpc>
                <a:spcPct val="150000"/>
              </a:lnSpc>
              <a:buFont typeface="+mj-lt"/>
              <a:buAutoNum type="arabicPeriod"/>
            </a:pPr>
            <a:r>
              <a:rPr lang="zh-CN" altLang="en-US" dirty="0"/>
              <a:t>应用算子融合算法</a:t>
            </a:r>
          </a:p>
          <a:p>
            <a:pPr>
              <a:lnSpc>
                <a:spcPct val="150000"/>
              </a:lnSpc>
            </a:pPr>
            <a:endParaRPr lang="en-US" altLang="zh-CN" dirty="0"/>
          </a:p>
          <a:p>
            <a:pPr marL="457200" indent="-457200">
              <a:lnSpc>
                <a:spcPct val="150000"/>
              </a:lnSpc>
              <a:buFont typeface="+mj-lt"/>
              <a:buAutoNum type="arabicPeriod" startAt="3"/>
            </a:pPr>
            <a:r>
              <a:rPr lang="zh-CN" altLang="en-US" dirty="0"/>
              <a:t>遍历每个</a:t>
            </a:r>
            <a:r>
              <a:rPr lang="en-US" altLang="zh-CN" dirty="0"/>
              <a:t>Node</a:t>
            </a:r>
            <a:r>
              <a:rPr lang="zh-CN" altLang="en-US" dirty="0"/>
              <a:t>到它的支配带你的所有路径是否符合融合规则，完成融合后，遍历节点创新的</a:t>
            </a:r>
            <a:r>
              <a:rPr lang="en-US" altLang="zh-CN" dirty="0"/>
              <a:t>DAG</a:t>
            </a:r>
            <a:r>
              <a:rPr lang="zh-CN" altLang="en-US" dirty="0"/>
              <a:t>图</a:t>
            </a:r>
            <a:endParaRPr lang="en-US" altLang="zh-CN" dirty="0"/>
          </a:p>
        </p:txBody>
      </p:sp>
    </p:spTree>
    <p:extLst>
      <p:ext uri="{BB962C8B-B14F-4D97-AF65-F5344CB8AC3E}">
        <p14:creationId xmlns:p14="http://schemas.microsoft.com/office/powerpoint/2010/main" val="3213126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69577DE-4805-8F44-B27A-C52927DFFBEC}"/>
              </a:ext>
            </a:extLst>
          </p:cNvPr>
          <p:cNvSpPr>
            <a:spLocks noGrp="1"/>
          </p:cNvSpPr>
          <p:nvPr>
            <p:ph type="title"/>
          </p:nvPr>
        </p:nvSpPr>
        <p:spPr/>
        <p:txBody>
          <a:bodyPr/>
          <a:lstStyle/>
          <a:p>
            <a:r>
              <a:rPr lang="en-US" altLang="zh-CN" b="0" dirty="0"/>
              <a:t>Rules for operator fusion</a:t>
            </a:r>
            <a:endParaRPr lang="zh-CN" altLang="en-US" b="0" dirty="0"/>
          </a:p>
        </p:txBody>
      </p:sp>
      <p:sp>
        <p:nvSpPr>
          <p:cNvPr id="5" name="内容占位符 4">
            <a:extLst>
              <a:ext uri="{FF2B5EF4-FFF2-40B4-BE49-F238E27FC236}">
                <a16:creationId xmlns:a16="http://schemas.microsoft.com/office/drawing/2014/main" id="{DD6124E1-35C1-9F43-98B5-0FF16D0A25CB}"/>
              </a:ext>
            </a:extLst>
          </p:cNvPr>
          <p:cNvSpPr>
            <a:spLocks noGrp="1"/>
          </p:cNvSpPr>
          <p:nvPr>
            <p:ph sz="half" idx="1"/>
          </p:nvPr>
        </p:nvSpPr>
        <p:spPr>
          <a:xfrm>
            <a:off x="623636" y="1412776"/>
            <a:ext cx="4034585" cy="4608512"/>
          </a:xfrm>
        </p:spPr>
        <p:txBody>
          <a:bodyPr/>
          <a:lstStyle/>
          <a:p>
            <a:pPr eaLnBrk="1" latinLnBrk="1" hangingPunct="1">
              <a:lnSpc>
                <a:spcPct val="150000"/>
              </a:lnSpc>
            </a:pPr>
            <a:r>
              <a:rPr lang="en-US" altLang="zh-CN" dirty="0">
                <a:highlight>
                  <a:srgbClr val="FFFF00"/>
                </a:highlight>
                <a:latin typeface="Gill Sans MT" panose="020B0502020104020203" pitchFamily="34" charset="0"/>
              </a:rPr>
              <a:t>Injective</a:t>
            </a:r>
            <a:r>
              <a:rPr lang="en-US" altLang="zh-CN" dirty="0">
                <a:latin typeface="Gill Sans MT" panose="020B0502020104020203" pitchFamily="34" charset="0"/>
              </a:rPr>
              <a:t>(one-to-one map)</a:t>
            </a:r>
            <a:r>
              <a:rPr lang="zh-CN" altLang="en-US" dirty="0">
                <a:latin typeface="Gill Sans MT" panose="020B0502020104020203" pitchFamily="34" charset="0"/>
              </a:rPr>
              <a:t>：映射函数，如</a:t>
            </a:r>
            <a:r>
              <a:rPr lang="en-US" altLang="zh-CN" dirty="0">
                <a:latin typeface="Gill Sans MT" panose="020B0502020104020203" pitchFamily="34" charset="0"/>
              </a:rPr>
              <a:t>Add</a:t>
            </a:r>
            <a:r>
              <a:rPr lang="zh-CN" altLang="en-US" dirty="0">
                <a:latin typeface="Gill Sans MT" panose="020B0502020104020203" pitchFamily="34" charset="0"/>
              </a:rPr>
              <a:t>，</a:t>
            </a:r>
            <a:r>
              <a:rPr lang="en-US" altLang="zh-CN" dirty="0">
                <a:latin typeface="Gill Sans MT" panose="020B0502020104020203" pitchFamily="34" charset="0"/>
              </a:rPr>
              <a:t>Pointwise</a:t>
            </a:r>
            <a:endParaRPr lang="zh-CN" altLang="en-US" dirty="0">
              <a:latin typeface="Gill Sans MT" panose="020B0502020104020203" pitchFamily="34" charset="0"/>
            </a:endParaRPr>
          </a:p>
          <a:p>
            <a:pPr eaLnBrk="1" latinLnBrk="1" hangingPunct="1">
              <a:lnSpc>
                <a:spcPct val="150000"/>
              </a:lnSpc>
            </a:pPr>
            <a:r>
              <a:rPr lang="en-US" altLang="zh-CN" dirty="0">
                <a:highlight>
                  <a:srgbClr val="FFFF00"/>
                </a:highlight>
                <a:latin typeface="Gill Sans MT" panose="020B0502020104020203" pitchFamily="34" charset="0"/>
              </a:rPr>
              <a:t>Reduction</a:t>
            </a:r>
            <a:r>
              <a:rPr lang="zh-CN" altLang="en-US" dirty="0">
                <a:latin typeface="Gill Sans MT" panose="020B0502020104020203" pitchFamily="34" charset="0"/>
              </a:rPr>
              <a:t>：约简函数，输入到输出具有降维性质，如</a:t>
            </a:r>
            <a:r>
              <a:rPr lang="en-US" altLang="zh-CN" dirty="0">
                <a:latin typeface="Gill Sans MT" panose="020B0502020104020203" pitchFamily="34" charset="0"/>
              </a:rPr>
              <a:t>sum/max/min</a:t>
            </a:r>
            <a:endParaRPr lang="zh-CN" altLang="en-US" dirty="0">
              <a:latin typeface="Gill Sans MT" panose="020B0502020104020203" pitchFamily="34" charset="0"/>
            </a:endParaRPr>
          </a:p>
          <a:p>
            <a:pPr eaLnBrk="1" latinLnBrk="1" hangingPunct="1">
              <a:lnSpc>
                <a:spcPct val="150000"/>
              </a:lnSpc>
            </a:pPr>
            <a:r>
              <a:rPr lang="en-US" altLang="zh-CN" dirty="0">
                <a:highlight>
                  <a:srgbClr val="FFFF00"/>
                </a:highlight>
                <a:latin typeface="Gill Sans MT" panose="020B0502020104020203" pitchFamily="34" charset="0"/>
              </a:rPr>
              <a:t>Complex-out-</a:t>
            </a:r>
            <a:r>
              <a:rPr lang="en-US" altLang="zh-CN" dirty="0" err="1">
                <a:highlight>
                  <a:srgbClr val="FFFF00"/>
                </a:highlight>
                <a:latin typeface="Gill Sans MT" panose="020B0502020104020203" pitchFamily="34" charset="0"/>
              </a:rPr>
              <a:t>fusable</a:t>
            </a:r>
            <a:r>
              <a:rPr lang="zh-CN" altLang="en-US" dirty="0">
                <a:latin typeface="Gill Sans MT" panose="020B0502020104020203" pitchFamily="34" charset="0"/>
              </a:rPr>
              <a:t>：</a:t>
            </a:r>
            <a:r>
              <a:rPr lang="en-US" altLang="zh-CN" dirty="0">
                <a:latin typeface="Gill Sans MT" panose="020B0502020104020203" pitchFamily="34" charset="0"/>
              </a:rPr>
              <a:t>an fuse element-wise map to output</a:t>
            </a:r>
            <a:r>
              <a:rPr lang="zh-CN" altLang="en-US" dirty="0">
                <a:latin typeface="Gill Sans MT" panose="020B0502020104020203" pitchFamily="34" charset="0"/>
              </a:rPr>
              <a:t>，计算复杂类型，如</a:t>
            </a:r>
            <a:r>
              <a:rPr lang="en-US" altLang="zh-CN" dirty="0">
                <a:latin typeface="Gill Sans MT" panose="020B0502020104020203" pitchFamily="34" charset="0"/>
              </a:rPr>
              <a:t>conv2d</a:t>
            </a:r>
          </a:p>
          <a:p>
            <a:pPr eaLnBrk="1" latinLnBrk="1" hangingPunct="1">
              <a:lnSpc>
                <a:spcPct val="150000"/>
              </a:lnSpc>
            </a:pPr>
            <a:r>
              <a:rPr lang="en-US" altLang="zh-CN" dirty="0">
                <a:highlight>
                  <a:srgbClr val="FFFF00"/>
                </a:highlight>
                <a:latin typeface="Gill Sans MT" panose="020B0502020104020203" pitchFamily="34" charset="0"/>
              </a:rPr>
              <a:t>Opaque</a:t>
            </a:r>
            <a:r>
              <a:rPr lang="en-US" altLang="zh-CN" dirty="0">
                <a:latin typeface="Gill Sans MT" panose="020B0502020104020203" pitchFamily="34" charset="0"/>
              </a:rPr>
              <a:t>(cannot be fused) </a:t>
            </a:r>
            <a:r>
              <a:rPr lang="zh-CN" altLang="en-US" dirty="0">
                <a:latin typeface="Gill Sans MT" panose="020B0502020104020203" pitchFamily="34" charset="0"/>
              </a:rPr>
              <a:t>：无法被融合的算子，比如</a:t>
            </a:r>
            <a:r>
              <a:rPr lang="en-US" altLang="zh-CN" dirty="0">
                <a:latin typeface="Gill Sans MT" panose="020B0502020104020203" pitchFamily="34" charset="0"/>
              </a:rPr>
              <a:t>sort</a:t>
            </a:r>
            <a:endParaRPr lang="zh-CN" altLang="en-US" dirty="0">
              <a:latin typeface="Gill Sans MT" panose="020B0502020104020203" pitchFamily="34" charset="0"/>
            </a:endParaRPr>
          </a:p>
        </p:txBody>
      </p:sp>
      <p:pic>
        <p:nvPicPr>
          <p:cNvPr id="9" name="图片 8">
            <a:extLst>
              <a:ext uri="{FF2B5EF4-FFF2-40B4-BE49-F238E27FC236}">
                <a16:creationId xmlns:a16="http://schemas.microsoft.com/office/drawing/2014/main" id="{727B8AD6-BD18-5747-AD92-643560AD86A7}"/>
              </a:ext>
            </a:extLst>
          </p:cNvPr>
          <p:cNvPicPr>
            <a:picLocks noChangeAspect="1"/>
          </p:cNvPicPr>
          <p:nvPr/>
        </p:nvPicPr>
        <p:blipFill>
          <a:blip r:embed="rId2"/>
          <a:stretch>
            <a:fillRect/>
          </a:stretch>
        </p:blipFill>
        <p:spPr>
          <a:xfrm>
            <a:off x="4874245" y="1700808"/>
            <a:ext cx="6793570" cy="4140460"/>
          </a:xfrm>
          <a:prstGeom prst="rect">
            <a:avLst/>
          </a:prstGeom>
        </p:spPr>
      </p:pic>
    </p:spTree>
    <p:extLst>
      <p:ext uri="{BB962C8B-B14F-4D97-AF65-F5344CB8AC3E}">
        <p14:creationId xmlns:p14="http://schemas.microsoft.com/office/powerpoint/2010/main" val="3428959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31910</TotalTime>
  <Words>2927</Words>
  <Application>Microsoft Macintosh PowerPoint</Application>
  <PresentationFormat>自定义</PresentationFormat>
  <Paragraphs>326</Paragraphs>
  <Slides>50</Slides>
  <Notes>2</Notes>
  <HiddenSlides>0</HiddenSlides>
  <MMClips>0</MMClips>
  <ScaleCrop>false</ScaleCrop>
  <HeadingPairs>
    <vt:vector size="6" baseType="variant">
      <vt:variant>
        <vt:lpstr>已用的字体</vt:lpstr>
      </vt:variant>
      <vt:variant>
        <vt:i4>17</vt:i4>
      </vt:variant>
      <vt:variant>
        <vt:lpstr>主题</vt:lpstr>
      </vt:variant>
      <vt:variant>
        <vt:i4>6</vt:i4>
      </vt:variant>
      <vt:variant>
        <vt:lpstr>幻灯片标题</vt:lpstr>
      </vt:variant>
      <vt:variant>
        <vt:i4>50</vt:i4>
      </vt:variant>
    </vt:vector>
  </HeadingPairs>
  <TitlesOfParts>
    <vt:vector size="73"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推理引擎-模型转换与优化</vt:lpstr>
      <vt:lpstr>PowerPoint 演示文稿</vt:lpstr>
      <vt:lpstr>PowerPoint 演示文稿</vt:lpstr>
      <vt:lpstr>图优化方式</vt:lpstr>
      <vt:lpstr>工作流程</vt:lpstr>
      <vt:lpstr>PowerPoint 演示文稿</vt:lpstr>
      <vt:lpstr>计算图优化 (a.k.a., 图优化)</vt:lpstr>
      <vt:lpstr>TVM 算子融合流程</vt:lpstr>
      <vt:lpstr>Rules for operator fusion</vt:lpstr>
      <vt:lpstr>Question?</vt:lpstr>
      <vt:lpstr>PowerPoint 演示文稿</vt:lpstr>
      <vt:lpstr>Basic Graph Optimizations 基础图优化</vt:lpstr>
      <vt:lpstr>PowerPoint 演示文稿</vt:lpstr>
      <vt:lpstr>O1: Constant Folding 常量折叠</vt:lpstr>
      <vt:lpstr>O1: Constant Folding 常量折叠</vt:lpstr>
      <vt:lpstr>O1: Constant Folding 常量折叠</vt:lpstr>
      <vt:lpstr>O1: Constant Folding 常量折叠</vt:lpstr>
      <vt:lpstr>O1: Constant Folding 常量折叠</vt:lpstr>
      <vt:lpstr>PowerPoint 演示文稿</vt:lpstr>
      <vt:lpstr>O2: Redundant node eliminations 冗余节点消除</vt:lpstr>
      <vt:lpstr>O2: Redundant node eliminations 冗余节点消除 I</vt:lpstr>
      <vt:lpstr>O2: Redundant node eliminations 冗余节点消除 I</vt:lpstr>
      <vt:lpstr>O2: Redundant node eliminations 冗余节点消除 II</vt:lpstr>
      <vt:lpstr>O2: Redundant node eliminations 冗余节点消除 II</vt:lpstr>
      <vt:lpstr>O2: Redundant node eliminations 冗余节点消除 III</vt:lpstr>
      <vt:lpstr>O2: Redundant node eliminations 冗余节点消除 III</vt:lpstr>
      <vt:lpstr>O2: Redundant node eliminations 冗余节点消除 III</vt:lpstr>
      <vt:lpstr>O2: Redundant node eliminations 冗余节点消除 III</vt:lpstr>
      <vt:lpstr>O2: Redundant node eliminations 冗余节点消除 IV</vt:lpstr>
      <vt:lpstr>O2: Redundant node eliminations 冗余节点消除 IV</vt:lpstr>
      <vt:lpstr>O2: Redundant node eliminations 冗余节点消除 V</vt:lpstr>
      <vt:lpstr>O2: Redundant node eliminations 冗余节点消除 V</vt:lpstr>
      <vt:lpstr>PowerPoint 演示文稿</vt:lpstr>
      <vt:lpstr>O3: Operation fusions 算子融合</vt:lpstr>
      <vt:lpstr>O3: Operation fusions 算子融合</vt:lpstr>
      <vt:lpstr>O3: Operation fusions 算子融合 I</vt:lpstr>
      <vt:lpstr>O3: Operation fusions 算子融合 II</vt:lpstr>
      <vt:lpstr>O3: Operation fusions 算子融合 II</vt:lpstr>
      <vt:lpstr>O3: Operation fusions 算子融合 III</vt:lpstr>
      <vt:lpstr>PowerPoint 演示文稿</vt:lpstr>
      <vt:lpstr>O3: Operation Replace 算子替换</vt:lpstr>
      <vt:lpstr>O3: Operation Replace 算子替换 I</vt:lpstr>
      <vt:lpstr>O3: Operation Replace 算子替换 I</vt:lpstr>
      <vt:lpstr>O3: Operation Replace 算子替换 II</vt:lpstr>
      <vt:lpstr>O3: Operation Replace 算子替换 II</vt:lpstr>
      <vt:lpstr>PowerPoint 演示文稿</vt:lpstr>
      <vt:lpstr>O3: Operation Forward 算子前移</vt:lpstr>
      <vt:lpstr>O3: Operation Forward 算子前移</vt:lpstr>
      <vt:lpstr>PowerPoint 演示文稿</vt:lpstr>
      <vt:lpstr>O3: Operation Replace 算子替换 I</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5580</cp:revision>
  <dcterms:created xsi:type="dcterms:W3CDTF">2015-01-14T10:38:57Z</dcterms:created>
  <dcterms:modified xsi:type="dcterms:W3CDTF">2023-02-01T15:22:09Z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